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63" r:id="rId3"/>
    <p:sldId id="269" r:id="rId4"/>
    <p:sldId id="258" r:id="rId5"/>
    <p:sldId id="260" r:id="rId6"/>
    <p:sldId id="262" r:id="rId7"/>
    <p:sldId id="268" r:id="rId8"/>
    <p:sldId id="267" r:id="rId9"/>
    <p:sldId id="261" r:id="rId10"/>
    <p:sldId id="270" r:id="rId11"/>
    <p:sldId id="271" r:id="rId12"/>
    <p:sldId id="272" r:id="rId13"/>
    <p:sldId id="273" r:id="rId14"/>
    <p:sldId id="274" r:id="rId15"/>
    <p:sldId id="265" r:id="rId16"/>
  </p:sldIdLst>
  <p:sldSz cx="12192000" cy="6858000"/>
  <p:notesSz cx="6888163" cy="100203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D4D4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49588" autoAdjust="0"/>
  </p:normalViewPr>
  <p:slideViewPr>
    <p:cSldViewPr snapToGrid="0">
      <p:cViewPr varScale="1">
        <p:scale>
          <a:sx n="41" d="100"/>
          <a:sy n="41" d="100"/>
        </p:scale>
        <p:origin x="2261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4500" cy="5016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02075" y="0"/>
            <a:ext cx="2984500" cy="5016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6AE87B-970E-4FB6-80B1-2A90D9E8F8EA}" type="datetimeFigureOut">
              <a:rPr lang="en-US" smtClean="0"/>
              <a:t>5/23/2025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8975" y="4822825"/>
            <a:ext cx="5510213" cy="39449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518650"/>
            <a:ext cx="2984500" cy="5016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02075" y="9518650"/>
            <a:ext cx="2984500" cy="5016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286526-F0ED-4506-B36C-96EAE6EA18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5656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Здравствуйте</a:t>
            </a:r>
            <a:r>
              <a:rPr lang="ru-RU" baseline="0" dirty="0"/>
              <a:t> уважаемая аттестационная комиссия, сегодня я хочу представить вам свою выпускную квалификационную работу на тему «Разработка программной библиотеки для осуществления прямого управления эмбоссером </a:t>
            </a:r>
            <a:r>
              <a:rPr lang="en-US" baseline="0" dirty="0"/>
              <a:t>MATICA </a:t>
            </a:r>
            <a:r>
              <a:rPr lang="ru-RU" baseline="0" dirty="0"/>
              <a:t>через </a:t>
            </a:r>
            <a:r>
              <a:rPr lang="en-US" baseline="0" dirty="0" err="1"/>
              <a:t>TranzWare</a:t>
            </a:r>
            <a:r>
              <a:rPr lang="en-US" baseline="0" dirty="0"/>
              <a:t> </a:t>
            </a:r>
            <a:r>
              <a:rPr lang="en-US" baseline="0" dirty="0" err="1"/>
              <a:t>CardFactory</a:t>
            </a:r>
            <a:r>
              <a:rPr lang="ru-RU" baseline="0" dirty="0"/>
              <a:t>»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286526-F0ED-4506-B36C-96EAE6EA189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0300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Проектное решение драйвера состояло из нескольких компонентов. Первым необходимым компонентом была переработка логики запуска модуля обработки </a:t>
            </a:r>
            <a:r>
              <a:rPr lang="en-US" dirty="0" err="1"/>
              <a:t>ChipWriterDriver</a:t>
            </a:r>
            <a:r>
              <a:rPr lang="en-US" dirty="0"/>
              <a:t>, </a:t>
            </a:r>
            <a:r>
              <a:rPr lang="ru-RU" dirty="0"/>
              <a:t>который отвечает за запись информации на чип карты. Сам модуль запускается функцией </a:t>
            </a:r>
            <a:r>
              <a:rPr lang="en-US" dirty="0"/>
              <a:t>Start(), </a:t>
            </a:r>
            <a:r>
              <a:rPr lang="ru-RU" dirty="0"/>
              <a:t>когда он подгружается вызывающим приложением. Внутри происходит предварительная подгрузка настроек в зависимости от выбранного типа кардридера, а также запуск всех основных компонентов модуля. К тому же, при выборе многопоточного режима записи, выполняется функция </a:t>
            </a:r>
            <a:r>
              <a:rPr lang="en-US" dirty="0" err="1"/>
              <a:t>StartReaderInterfaces</a:t>
            </a:r>
            <a:r>
              <a:rPr lang="en-US" dirty="0"/>
              <a:t>(), </a:t>
            </a:r>
            <a:r>
              <a:rPr lang="ru-RU" dirty="0"/>
              <a:t>которая создает в дереве </a:t>
            </a:r>
            <a:r>
              <a:rPr lang="en-US" dirty="0" err="1"/>
              <a:t>ChipWriterDriver</a:t>
            </a:r>
            <a:r>
              <a:rPr lang="en-US" dirty="0"/>
              <a:t> </a:t>
            </a:r>
            <a:r>
              <a:rPr lang="ru-RU" dirty="0"/>
              <a:t>отдельные разделы-инстанции, в которые добавляются драйвер записи карты и драйвер кардридера с настройками. После создания каждой инстанции функция запускает ее работу запуская объект-задачу, работа которой сразу же выделяется в отдельный поток. Данная задача производит предварительную подготовку записи, и запускает функцию </a:t>
            </a:r>
            <a:r>
              <a:rPr lang="en-US" dirty="0"/>
              <a:t>Personalization() </a:t>
            </a:r>
            <a:r>
              <a:rPr lang="ru-RU" dirty="0"/>
              <a:t>в драйвере записи, которая посредством функций кардридерного драйвера записывает информацию на карту.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286526-F0ED-4506-B36C-96EAE6EA189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3838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Для связи с кардридерным модулем используется протокол </a:t>
            </a:r>
            <a:r>
              <a:rPr lang="en-US" dirty="0"/>
              <a:t>TCP/IP. </a:t>
            </a:r>
            <a:r>
              <a:rPr lang="ru-RU" dirty="0"/>
              <a:t>По нему модулю передаются команды в виде строки текста, в которой содержится код на специальном языке программирования </a:t>
            </a:r>
            <a:r>
              <a:rPr lang="en-US" dirty="0" err="1"/>
              <a:t>TCPScript</a:t>
            </a:r>
            <a:r>
              <a:rPr lang="en-US" dirty="0"/>
              <a:t>. </a:t>
            </a:r>
            <a:r>
              <a:rPr lang="ru-RU" dirty="0"/>
              <a:t>При получении команды управляющая плата анализирует код в строке и выполняет его. Если команды посылаются по адресу определенного ридера, то команда все равно выполняется выполняющей платой, но при этом если код будет содержать какие-либо команды управления кардридером, при этом будет учитваться выбранный по адресу ридер. Ответ на команды всегда приходит также в виде строки символов, которая передается драйвером </a:t>
            </a:r>
            <a:r>
              <a:rPr lang="en-US" dirty="0"/>
              <a:t>MATICA </a:t>
            </a:r>
            <a:r>
              <a:rPr lang="ru-RU" dirty="0"/>
              <a:t>драйверу записи карты, который уже в свою очередь принимает решение о том, продолжить запись или прервать по ошибке.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286526-F0ED-4506-B36C-96EAE6EA189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5796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286526-F0ED-4506-B36C-96EAE6EA189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3735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Дл</a:t>
            </a:r>
            <a:r>
              <a:rPr lang="ru-RU" baseline="0" dirty="0"/>
              <a:t>я начала стоит поговорить о поставленной задаче. </a:t>
            </a:r>
            <a:endParaRPr lang="en-US" baseline="0" dirty="0"/>
          </a:p>
          <a:p>
            <a:endParaRPr lang="en-US" baseline="0" dirty="0"/>
          </a:p>
          <a:p>
            <a:r>
              <a:rPr lang="ru-RU" baseline="0" dirty="0"/>
              <a:t>Для поддержки прямого управления нам был дан не весь эмбоссер, а только его часть – кардридерный модуль, а именно его тестовая версия. Управление именно им необходимо было реализовать для выполнения поставленной задачи. </a:t>
            </a:r>
            <a:endParaRPr lang="en-US" baseline="0" dirty="0"/>
          </a:p>
          <a:p>
            <a:endParaRPr lang="en-US" baseline="0" dirty="0"/>
          </a:p>
          <a:p>
            <a:r>
              <a:rPr lang="ru-RU" baseline="0" dirty="0"/>
              <a:t>Как вы можете видеть на рисунке слева, сам модуль состоит из трех четко разделяемых компонентов: блока питания, управляющей платы и кардридеров. Саму управляющую плату вы видите на рисунке справа, все взаимодействие будет осуществляться именно с ней.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286526-F0ED-4506-B36C-96EAE6EA189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7774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Конечно, существуют и текущие решения по персонализации банковских карт с помощью эмбоссеров </a:t>
            </a:r>
            <a:r>
              <a:rPr lang="en-US" dirty="0"/>
              <a:t>MATICA.</a:t>
            </a:r>
            <a:r>
              <a:rPr lang="en-US" baseline="0" dirty="0"/>
              <a:t> </a:t>
            </a:r>
            <a:r>
              <a:rPr lang="ru-RU" baseline="0" dirty="0"/>
              <a:t>На данной схеме вы можете видеть такой процесс. Карты загружаются в эмбоссер</a:t>
            </a:r>
            <a:r>
              <a:rPr lang="en-US" baseline="0" dirty="0"/>
              <a:t>,</a:t>
            </a:r>
            <a:r>
              <a:rPr lang="ru-RU" baseline="0" dirty="0"/>
              <a:t> после чего запускается специализированное ПО </a:t>
            </a:r>
            <a:r>
              <a:rPr lang="en-US" baseline="0" dirty="0" err="1"/>
              <a:t>Matcard</a:t>
            </a:r>
            <a:r>
              <a:rPr lang="en-US" baseline="0" dirty="0"/>
              <a:t> PRO, </a:t>
            </a:r>
            <a:r>
              <a:rPr lang="ru-RU" baseline="0" dirty="0"/>
              <a:t>которое подключается к эмбоссеру, и </a:t>
            </a:r>
            <a:r>
              <a:rPr lang="en-US" baseline="0" dirty="0" err="1"/>
              <a:t>TranzWare</a:t>
            </a:r>
            <a:r>
              <a:rPr lang="en-US" baseline="0" dirty="0"/>
              <a:t> </a:t>
            </a:r>
            <a:r>
              <a:rPr lang="en-US" baseline="0" dirty="0" err="1"/>
              <a:t>CardFactory</a:t>
            </a:r>
            <a:r>
              <a:rPr lang="en-US" baseline="0" dirty="0"/>
              <a:t>, </a:t>
            </a:r>
            <a:r>
              <a:rPr lang="ru-RU" baseline="0" dirty="0"/>
              <a:t>которое передает данные для эмбоссирования в </a:t>
            </a:r>
            <a:r>
              <a:rPr lang="en-US" baseline="0" dirty="0" err="1"/>
              <a:t>Maticard</a:t>
            </a:r>
            <a:r>
              <a:rPr lang="en-US" baseline="0" dirty="0"/>
              <a:t> PRO, </a:t>
            </a:r>
            <a:r>
              <a:rPr lang="ru-RU" baseline="0" dirty="0"/>
              <a:t>который в свою очередь передает их дальше в эмбосер. После завершения </a:t>
            </a:r>
            <a:r>
              <a:rPr lang="en-US" baseline="0" dirty="0" err="1"/>
              <a:t>Maticard</a:t>
            </a:r>
            <a:r>
              <a:rPr lang="en-US" baseline="0" dirty="0"/>
              <a:t> </a:t>
            </a:r>
            <a:r>
              <a:rPr lang="ru-RU" baseline="0" dirty="0"/>
              <a:t>передает команду </a:t>
            </a:r>
            <a:r>
              <a:rPr lang="en-US" baseline="0" dirty="0" err="1"/>
              <a:t>CardFactory</a:t>
            </a:r>
            <a:r>
              <a:rPr lang="en-US" baseline="0" dirty="0"/>
              <a:t> </a:t>
            </a:r>
            <a:r>
              <a:rPr lang="ru-RU" baseline="0" dirty="0"/>
              <a:t>о том, что эмбоссирование было завершено, но так как вариантов связи с кардридерным модулем нету, он был пропущен в эмбоссере и необходимо загрузить карты в отдельный кардридер для записи, что замедляет процесс выпуска карт.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286526-F0ED-4506-B36C-96EAE6EA189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284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Из</a:t>
            </a:r>
            <a:r>
              <a:rPr lang="ru-RU" baseline="0" dirty="0"/>
              <a:t> приведенных выше данных мы можем вывести объект, предмет и цель исследования.</a:t>
            </a:r>
          </a:p>
          <a:p>
            <a:endParaRPr lang="ru-RU" baseline="0" dirty="0"/>
          </a:p>
          <a:p>
            <a:r>
              <a:rPr lang="ru-RU" baseline="0" dirty="0"/>
              <a:t>Объектом является процесс записи информации о клиенте банка на чип пластиковой карты через кардридерный модуль эмбоссера </a:t>
            </a:r>
            <a:r>
              <a:rPr lang="en-US" baseline="0" dirty="0"/>
              <a:t>MATICA.</a:t>
            </a:r>
          </a:p>
          <a:p>
            <a:endParaRPr lang="en-US" baseline="0" dirty="0"/>
          </a:p>
          <a:p>
            <a:r>
              <a:rPr lang="ru-RU" baseline="0" dirty="0"/>
              <a:t>Предметом является ПО для настройки обработки карт и осуществления обработки банковских карт и средства взаимодействия с кардридерным модулем эмбоссера </a:t>
            </a:r>
            <a:r>
              <a:rPr lang="en-US" baseline="0" dirty="0"/>
              <a:t>MATICA.</a:t>
            </a:r>
          </a:p>
          <a:p>
            <a:endParaRPr lang="en-US" baseline="0" dirty="0"/>
          </a:p>
          <a:p>
            <a:r>
              <a:rPr lang="ru-RU" baseline="0" dirty="0"/>
              <a:t>Целью работы является обеспечение и автоматизация работы </a:t>
            </a:r>
            <a:r>
              <a:rPr lang="en-US" baseline="0" dirty="0" err="1"/>
              <a:t>TranzWare</a:t>
            </a:r>
            <a:r>
              <a:rPr lang="en-US" baseline="0" dirty="0"/>
              <a:t> </a:t>
            </a:r>
            <a:r>
              <a:rPr lang="en-US" baseline="0" dirty="0" err="1"/>
              <a:t>CardFactory</a:t>
            </a:r>
            <a:r>
              <a:rPr lang="en-US" baseline="0" dirty="0"/>
              <a:t> </a:t>
            </a:r>
            <a:r>
              <a:rPr lang="ru-RU" baseline="0" dirty="0"/>
              <a:t>с представленным кардридерным модулем.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286526-F0ED-4506-B36C-96EAE6EA189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5167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Задачами исследования являются</a:t>
            </a:r>
            <a:endParaRPr lang="ru-RU" baseline="0" dirty="0"/>
          </a:p>
          <a:p>
            <a:endParaRPr lang="ru-RU" baseline="0" dirty="0"/>
          </a:p>
          <a:p>
            <a:pPr marL="171450" indent="-171450">
              <a:buFontTx/>
              <a:buChar char="-"/>
            </a:pPr>
            <a:r>
              <a:rPr lang="ru-RU" baseline="0" dirty="0"/>
              <a:t>Анализ методов взаимодействия с кардридерным модулем эмбоссера.</a:t>
            </a:r>
          </a:p>
          <a:p>
            <a:pPr marL="171450" indent="-171450">
              <a:buFontTx/>
              <a:buChar char="-"/>
            </a:pPr>
            <a:r>
              <a:rPr lang="ru-RU" baseline="0" dirty="0"/>
              <a:t>Анализ возможностей платформы </a:t>
            </a:r>
            <a:r>
              <a:rPr lang="en-US" baseline="0" dirty="0" err="1"/>
              <a:t>FloraWare</a:t>
            </a:r>
            <a:r>
              <a:rPr lang="en-US" baseline="0" dirty="0"/>
              <a:t> </a:t>
            </a:r>
            <a:r>
              <a:rPr lang="ru-RU" baseline="0" dirty="0"/>
              <a:t>и продукта </a:t>
            </a:r>
            <a:r>
              <a:rPr lang="en-US" baseline="0" dirty="0" err="1"/>
              <a:t>TranzWare</a:t>
            </a:r>
            <a:r>
              <a:rPr lang="en-US" baseline="0" dirty="0"/>
              <a:t> </a:t>
            </a:r>
            <a:r>
              <a:rPr lang="en-US" baseline="0" dirty="0" err="1"/>
              <a:t>CardFactory</a:t>
            </a:r>
            <a:r>
              <a:rPr lang="en-US" baseline="0" dirty="0"/>
              <a:t>, </a:t>
            </a:r>
            <a:r>
              <a:rPr lang="ru-RU" baseline="0" dirty="0"/>
              <a:t>разработанного на ее основе.</a:t>
            </a:r>
          </a:p>
          <a:p>
            <a:pPr marL="171450" indent="-171450">
              <a:buFontTx/>
              <a:buChar char="-"/>
            </a:pPr>
            <a:r>
              <a:rPr lang="ru-RU" baseline="0" dirty="0"/>
              <a:t>Описать проектное решение для поставленной задачи</a:t>
            </a:r>
          </a:p>
          <a:p>
            <a:pPr marL="171450" indent="-171450">
              <a:buFontTx/>
              <a:buChar char="-"/>
            </a:pPr>
            <a:r>
              <a:rPr lang="ru-RU" baseline="0" dirty="0"/>
              <a:t>Получить результаты опытной эксплуатации готового решения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286526-F0ED-4506-B36C-96EAE6EA189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8394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Анализ стоит начать с платформы</a:t>
            </a:r>
            <a:r>
              <a:rPr lang="ru-RU" baseline="0" dirty="0"/>
              <a:t> </a:t>
            </a:r>
            <a:r>
              <a:rPr lang="en-US" baseline="0" dirty="0" err="1"/>
              <a:t>FloraWare</a:t>
            </a:r>
            <a:r>
              <a:rPr lang="ru-RU" baseline="0" dirty="0"/>
              <a:t>. Не смотря на то, что я говорю «платформа», </a:t>
            </a:r>
            <a:r>
              <a:rPr lang="en-US" baseline="0" dirty="0" err="1"/>
              <a:t>FloraWare</a:t>
            </a:r>
            <a:r>
              <a:rPr lang="en-US" baseline="0" dirty="0"/>
              <a:t> </a:t>
            </a:r>
            <a:r>
              <a:rPr lang="ru-RU" baseline="0" dirty="0"/>
              <a:t>по большому счету является полноценной экосистемой, в которой есть все необходимые инструменты для разработки приложений для нее, а также выполнения этих приложений. </a:t>
            </a:r>
          </a:p>
          <a:p>
            <a:endParaRPr lang="ru-RU" baseline="0" dirty="0"/>
          </a:p>
          <a:p>
            <a:r>
              <a:rPr lang="ru-RU" baseline="0" dirty="0"/>
              <a:t>Сами приложения внутри платформы имеют особенную структуру. Они представляют из себя дерево объектов, которые потом анализируются объектной машиной и исполняются ей. Сами объекты могут быть различными, от интерфейсных элементов по типу кнопок, полей для ввода и надписей, до переменных и специальных объектов-подключений, которые могут осуществлять подключения к базам данных или к другим устройствам по сети.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286526-F0ED-4506-B36C-96EAE6EA189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1266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Далее</a:t>
            </a:r>
            <a:r>
              <a:rPr lang="ru-RU" baseline="0" dirty="0"/>
              <a:t> рассмотрим </a:t>
            </a:r>
            <a:r>
              <a:rPr lang="ru-RU" dirty="0"/>
              <a:t>разработанный на</a:t>
            </a:r>
            <a:r>
              <a:rPr lang="ru-RU" baseline="0" dirty="0"/>
              <a:t> базе </a:t>
            </a:r>
            <a:r>
              <a:rPr lang="en-US" baseline="0" dirty="0" err="1"/>
              <a:t>FloraWare</a:t>
            </a:r>
            <a:r>
              <a:rPr lang="en-US" baseline="0" dirty="0"/>
              <a:t> </a:t>
            </a:r>
            <a:r>
              <a:rPr lang="ru-RU" baseline="0" dirty="0"/>
              <a:t>продукт </a:t>
            </a:r>
            <a:r>
              <a:rPr lang="en-US" baseline="0" dirty="0" err="1"/>
              <a:t>CardFactory</a:t>
            </a:r>
            <a:r>
              <a:rPr lang="ru-RU" baseline="0" dirty="0"/>
              <a:t>. Он позволяет предварительно настраивать обработку банковских карт и хранить эти настройки. Каждая такая настройка зовется карточным продуктом. Каждый карточный продукт состоит из набора модулей, которым соответвтуют аналогичные по названиям модули настроек и обработки. На этапе настройки продукта используются модули настроек, настроенные параметры из которых записываются в файлы или базу данных. При запуске обработки карточного продукта, поочередно запускаются соответствующие модули обработки, которые берут настройки из необходимых расположений и производят необходимые действия, закрепленные за ними, такие как настройка </a:t>
            </a:r>
            <a:r>
              <a:rPr lang="en-US" baseline="0" dirty="0"/>
              <a:t>PIN, </a:t>
            </a:r>
            <a:r>
              <a:rPr lang="ru-RU" baseline="0" dirty="0"/>
              <a:t>компоновка данных карты и т.д.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286526-F0ED-4506-B36C-96EAE6EA189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9875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Вернемся к</a:t>
            </a:r>
            <a:r>
              <a:rPr lang="ru-RU" baseline="0" dirty="0"/>
              <a:t> эмбоссеру. Его кардридерный модуль подключается к управляющей ЭВМ через внутреннюю сеть или же напрямую через порт </a:t>
            </a:r>
            <a:r>
              <a:rPr lang="en-US" baseline="0" dirty="0"/>
              <a:t>Ethernet. </a:t>
            </a:r>
            <a:r>
              <a:rPr lang="ru-RU" baseline="0" dirty="0"/>
              <a:t>К самому кардридерному модулю обязательно нужно обращаться по зарезервированным в нем адресам. У модуля есть базовый адрес – адрес управляющей платы. Также, у каждого подключенного к модулю ридера имеется свой адрес, который отсчитывается от базового. Адрес каждого ридера можно вычислить путем добавления номера ридера к младшему байту адреса.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286526-F0ED-4506-B36C-96EAE6EA189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5665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Общая схема взаимодействия </a:t>
            </a:r>
            <a:r>
              <a:rPr lang="en-US" dirty="0" err="1"/>
              <a:t>CardFactory</a:t>
            </a:r>
            <a:r>
              <a:rPr lang="ru-RU" baseline="0" dirty="0"/>
              <a:t> с эмбоссером должна выглядеть следующим образом. </a:t>
            </a:r>
            <a:r>
              <a:rPr lang="en-US" baseline="0" dirty="0" err="1"/>
              <a:t>CardFactory</a:t>
            </a:r>
            <a:r>
              <a:rPr lang="en-US" baseline="0" dirty="0"/>
              <a:t> </a:t>
            </a:r>
            <a:r>
              <a:rPr lang="ru-RU" baseline="0" dirty="0"/>
              <a:t>записывает данные для эмбоссирования карт в базу данных, после чего</a:t>
            </a:r>
            <a:r>
              <a:rPr lang="en-US" baseline="0" dirty="0"/>
              <a:t> </a:t>
            </a:r>
            <a:r>
              <a:rPr lang="ru-RU" baseline="0" dirty="0"/>
              <a:t>внутри </a:t>
            </a:r>
            <a:r>
              <a:rPr lang="en-US" baseline="0" dirty="0" err="1"/>
              <a:t>Maticard</a:t>
            </a:r>
            <a:r>
              <a:rPr lang="en-US" baseline="0" dirty="0"/>
              <a:t> PRO</a:t>
            </a:r>
            <a:r>
              <a:rPr lang="ru-RU" baseline="0" dirty="0"/>
              <a:t> запускается обработка и прерывается, когда наступает этап обработки чипа карты. Видите ли, внутри </a:t>
            </a:r>
            <a:r>
              <a:rPr lang="en-US" baseline="0" dirty="0" err="1"/>
              <a:t>Maticard</a:t>
            </a:r>
            <a:r>
              <a:rPr lang="en-US" baseline="0" dirty="0"/>
              <a:t> </a:t>
            </a:r>
            <a:r>
              <a:rPr lang="ru-RU" baseline="0" dirty="0"/>
              <a:t>возможно передать управление этапом обработки сторонней библиотеке. В данном случае нашими разработчиками была написана такая библиотека </a:t>
            </a:r>
            <a:r>
              <a:rPr lang="en-US" baseline="0" dirty="0" err="1"/>
              <a:t>dll</a:t>
            </a:r>
            <a:r>
              <a:rPr lang="ru-RU" baseline="0" dirty="0"/>
              <a:t>.</a:t>
            </a:r>
            <a:r>
              <a:rPr lang="en-US" baseline="0" dirty="0"/>
              <a:t> </a:t>
            </a:r>
            <a:r>
              <a:rPr lang="ru-RU" baseline="0" dirty="0"/>
              <a:t>Она связывается с </a:t>
            </a:r>
            <a:r>
              <a:rPr lang="en-US" baseline="0" dirty="0" err="1"/>
              <a:t>CardFactory</a:t>
            </a:r>
            <a:r>
              <a:rPr lang="ru-RU" baseline="0" dirty="0"/>
              <a:t>, который находится в процессе ожидания сообщения,</a:t>
            </a:r>
            <a:r>
              <a:rPr lang="en-US" baseline="0" dirty="0"/>
              <a:t> </a:t>
            </a:r>
            <a:r>
              <a:rPr lang="ru-RU" baseline="0" dirty="0"/>
              <a:t>через специальный </a:t>
            </a:r>
            <a:r>
              <a:rPr lang="en-US" baseline="0" dirty="0"/>
              <a:t>xml-</a:t>
            </a:r>
            <a:r>
              <a:rPr lang="ru-RU" baseline="0" dirty="0"/>
              <a:t>файл обмена, сигнализируя начало обработки чипа. В этот момент запускается драйвер записи карты, который использует функции драйвера </a:t>
            </a:r>
            <a:r>
              <a:rPr lang="en-US" baseline="0" dirty="0"/>
              <a:t>MATICA </a:t>
            </a:r>
            <a:r>
              <a:rPr lang="ru-RU" baseline="0" dirty="0"/>
              <a:t>для отправки данных на кардридерный модуль и получения сообщений от карты. После окончания записи модуль обработки чипа послает </a:t>
            </a:r>
            <a:r>
              <a:rPr lang="en-US" baseline="0" dirty="0"/>
              <a:t>xml-</a:t>
            </a:r>
            <a:r>
              <a:rPr lang="ru-RU" baseline="0" dirty="0"/>
              <a:t>сообщение в файл о завершении, отчего </a:t>
            </a:r>
            <a:r>
              <a:rPr lang="en-US" baseline="0" dirty="0" err="1"/>
              <a:t>Maticard</a:t>
            </a:r>
            <a:r>
              <a:rPr lang="en-US" baseline="0" dirty="0"/>
              <a:t> </a:t>
            </a:r>
            <a:r>
              <a:rPr lang="ru-RU" baseline="0" dirty="0"/>
              <a:t>продолжает обрабоку.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286526-F0ED-4506-B36C-96EAE6EA189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5171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E986D-4B21-4B91-B1D2-5CFC0D3D8AEF}" type="datetimeFigureOut">
              <a:rPr lang="ru-RU" smtClean="0"/>
              <a:t>23.05.2025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AB917-4A67-459A-ADEA-E0250FA5C43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411935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E986D-4B21-4B91-B1D2-5CFC0D3D8AEF}" type="datetimeFigureOut">
              <a:rPr lang="ru-RU" smtClean="0"/>
              <a:t>23.05.2025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AB917-4A67-459A-ADEA-E0250FA5C43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281858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E986D-4B21-4B91-B1D2-5CFC0D3D8AEF}" type="datetimeFigureOut">
              <a:rPr lang="ru-RU" smtClean="0"/>
              <a:t>23.05.2025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AB917-4A67-459A-ADEA-E0250FA5C43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34547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E986D-4B21-4B91-B1D2-5CFC0D3D8AEF}" type="datetimeFigureOut">
              <a:rPr lang="ru-RU" smtClean="0"/>
              <a:t>23.05.2025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AB917-4A67-459A-ADEA-E0250FA5C43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202198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E986D-4B21-4B91-B1D2-5CFC0D3D8AEF}" type="datetimeFigureOut">
              <a:rPr lang="ru-RU" smtClean="0"/>
              <a:t>23.05.2025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AB917-4A67-459A-ADEA-E0250FA5C43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49145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E986D-4B21-4B91-B1D2-5CFC0D3D8AEF}" type="datetimeFigureOut">
              <a:rPr lang="ru-RU" smtClean="0"/>
              <a:t>23.05.2025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AB917-4A67-459A-ADEA-E0250FA5C43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048051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E986D-4B21-4B91-B1D2-5CFC0D3D8AEF}" type="datetimeFigureOut">
              <a:rPr lang="ru-RU" smtClean="0"/>
              <a:t>23.05.2025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AB917-4A67-459A-ADEA-E0250FA5C43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155097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E986D-4B21-4B91-B1D2-5CFC0D3D8AEF}" type="datetimeFigureOut">
              <a:rPr lang="ru-RU" smtClean="0"/>
              <a:t>23.05.2025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AB917-4A67-459A-ADEA-E0250FA5C43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410995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E986D-4B21-4B91-B1D2-5CFC0D3D8AEF}" type="datetimeFigureOut">
              <a:rPr lang="ru-RU" smtClean="0"/>
              <a:t>23.05.2025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AB917-4A67-459A-ADEA-E0250FA5C43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815335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E986D-4B21-4B91-B1D2-5CFC0D3D8AEF}" type="datetimeFigureOut">
              <a:rPr lang="ru-RU" smtClean="0"/>
              <a:t>23.05.2025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AB917-4A67-459A-ADEA-E0250FA5C43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651492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E986D-4B21-4B91-B1D2-5CFC0D3D8AEF}" type="datetimeFigureOut">
              <a:rPr lang="ru-RU" smtClean="0"/>
              <a:t>23.05.2025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AB917-4A67-459A-ADEA-E0250FA5C43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424211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6E986D-4B21-4B91-B1D2-5CFC0D3D8AEF}" type="datetimeFigureOut">
              <a:rPr lang="ru-RU" smtClean="0"/>
              <a:t>23.05.2025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1AB917-4A67-459A-ADEA-E0250FA5C43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00540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7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7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6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jp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7.png"/><Relationship Id="rId4" Type="http://schemas.openxmlformats.org/officeDocument/2006/relationships/image" Target="../media/image14.png"/><Relationship Id="rId9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22.png"/><Relationship Id="rId5" Type="http://schemas.openxmlformats.org/officeDocument/2006/relationships/image" Target="../media/image11.png"/><Relationship Id="rId10" Type="http://schemas.openxmlformats.org/officeDocument/2006/relationships/image" Target="../media/image7.png"/><Relationship Id="rId4" Type="http://schemas.openxmlformats.org/officeDocument/2006/relationships/image" Target="../media/image5.png"/><Relationship Id="rId9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25.png"/><Relationship Id="rId5" Type="http://schemas.openxmlformats.org/officeDocument/2006/relationships/image" Target="../media/image21.png"/><Relationship Id="rId10" Type="http://schemas.openxmlformats.org/officeDocument/2006/relationships/image" Target="../media/image10.png"/><Relationship Id="rId4" Type="http://schemas.openxmlformats.org/officeDocument/2006/relationships/image" Target="../media/image5.png"/><Relationship Id="rId9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C:\Users\Андрей\Desktop\1\Безымянный-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1154" y="-6351"/>
            <a:ext cx="12483153" cy="68643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Прямоугольник 12"/>
          <p:cNvSpPr>
            <a:spLocks noChangeArrowheads="1"/>
          </p:cNvSpPr>
          <p:nvPr/>
        </p:nvSpPr>
        <p:spPr bwMode="auto">
          <a:xfrm>
            <a:off x="1951630" y="209528"/>
            <a:ext cx="10099343" cy="1701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ru-RU" altLang="ru-RU" sz="1600" dirty="0">
                <a:solidFill>
                  <a:srgbClr val="323C8D"/>
                </a:solidFill>
                <a:latin typeface="Century Gothic" panose="020B0502020202020204" pitchFamily="34" charset="0"/>
              </a:rPr>
              <a:t>«</a:t>
            </a:r>
            <a:r>
              <a:rPr lang="ru-RU" altLang="ru-RU" sz="1800" dirty="0">
                <a:solidFill>
                  <a:srgbClr val="323C8D"/>
                </a:solidFill>
                <a:latin typeface="Century Gothic" panose="020B0502020202020204" pitchFamily="34" charset="0"/>
              </a:rPr>
              <a:t>Министерство образования и науки Российской Федерации</a:t>
            </a:r>
          </a:p>
          <a:p>
            <a:pPr algn="ctr"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ru-RU" altLang="ru-RU" sz="1800" dirty="0">
                <a:solidFill>
                  <a:srgbClr val="323C8D"/>
                </a:solidFill>
                <a:latin typeface="Century Gothic" panose="020B0502020202020204" pitchFamily="34" charset="0"/>
              </a:rPr>
              <a:t>Федеральное государственное бюджетное образовательное учреждение</a:t>
            </a:r>
          </a:p>
          <a:p>
            <a:pPr algn="ctr"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ru-RU" altLang="ru-RU" sz="1800" dirty="0">
                <a:solidFill>
                  <a:srgbClr val="323C8D"/>
                </a:solidFill>
                <a:latin typeface="Century Gothic" panose="020B0502020202020204" pitchFamily="34" charset="0"/>
              </a:rPr>
              <a:t>высшего образования «Магнитогорский государственный технический</a:t>
            </a:r>
          </a:p>
          <a:p>
            <a:pPr algn="ctr"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ru-RU" altLang="ru-RU" sz="1800" dirty="0">
                <a:solidFill>
                  <a:srgbClr val="323C8D"/>
                </a:solidFill>
                <a:latin typeface="Century Gothic" panose="020B0502020202020204" pitchFamily="34" charset="0"/>
              </a:rPr>
              <a:t>университет им. Г.И. Носова» 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3220871" y="5615001"/>
            <a:ext cx="846161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ru-RU" altLang="ru-RU" dirty="0">
                <a:solidFill>
                  <a:srgbClr val="323C8D"/>
                </a:solidFill>
                <a:latin typeface="Century Gothic" panose="020B0502020202020204" pitchFamily="34" charset="0"/>
              </a:rPr>
              <a:t>Выполнил: студент группы</a:t>
            </a:r>
            <a:r>
              <a:rPr lang="en-US" altLang="ru-RU" dirty="0">
                <a:solidFill>
                  <a:srgbClr val="323C8D"/>
                </a:solidFill>
                <a:latin typeface="Century Gothic" panose="020B0502020202020204" pitchFamily="34" charset="0"/>
              </a:rPr>
              <a:t> </a:t>
            </a:r>
            <a:r>
              <a:rPr lang="ru-RU" altLang="ru-RU" dirty="0">
                <a:solidFill>
                  <a:srgbClr val="323C8D"/>
                </a:solidFill>
                <a:latin typeface="Century Gothic" panose="020B0502020202020204" pitchFamily="34" charset="0"/>
              </a:rPr>
              <a:t>АВб-21-12                                       Шемякин К. А.</a:t>
            </a: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ru-RU" altLang="ru-RU" dirty="0">
                <a:solidFill>
                  <a:srgbClr val="323C8D"/>
                </a:solidFill>
                <a:latin typeface="Century Gothic" panose="020B0502020202020204" pitchFamily="34" charset="0"/>
              </a:rPr>
              <a:t>Руководитель: доцент, к.т.н.                                                       Калитаев А. Н.</a:t>
            </a:r>
          </a:p>
        </p:txBody>
      </p:sp>
      <p:sp>
        <p:nvSpPr>
          <p:cNvPr id="5" name="Содержимое 9"/>
          <p:cNvSpPr txBox="1">
            <a:spLocks/>
          </p:cNvSpPr>
          <p:nvPr/>
        </p:nvSpPr>
        <p:spPr>
          <a:xfrm>
            <a:off x="1793189" y="2431745"/>
            <a:ext cx="10257784" cy="2579426"/>
          </a:xfrm>
          <a:prstGeom prst="rect">
            <a:avLst/>
          </a:prstGeom>
        </p:spPr>
        <p:txBody>
          <a:bodyPr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buFont typeface="Arial" panose="020B0604020202020204" pitchFamily="34" charset="0"/>
              <a:buNone/>
              <a:defRPr/>
            </a:pPr>
            <a:r>
              <a:rPr lang="ru-RU" sz="4000" b="1" cap="all" dirty="0">
                <a:solidFill>
                  <a:srgbClr val="323C8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Разработка программной библиотеки для осуществления прямого управления эмбоссером </a:t>
            </a:r>
            <a:r>
              <a:rPr lang="en-US" sz="4000" b="1" cap="all" dirty="0">
                <a:solidFill>
                  <a:srgbClr val="323C8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MATICA</a:t>
            </a:r>
            <a:r>
              <a:rPr lang="ru-RU" sz="4000" b="1" cap="all" dirty="0">
                <a:solidFill>
                  <a:srgbClr val="323C8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 через </a:t>
            </a:r>
            <a:r>
              <a:rPr lang="en-US" sz="4000" b="1" cap="all" dirty="0" err="1">
                <a:solidFill>
                  <a:srgbClr val="323C8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TranzWare</a:t>
            </a:r>
            <a:r>
              <a:rPr lang="en-US" sz="4000" b="1" cap="all" dirty="0">
                <a:solidFill>
                  <a:srgbClr val="323C8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 </a:t>
            </a:r>
            <a:r>
              <a:rPr lang="en-US" sz="4000" b="1" cap="all" dirty="0" err="1">
                <a:solidFill>
                  <a:srgbClr val="323C8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CardFactory</a:t>
            </a:r>
            <a:endParaRPr lang="ru-RU" sz="4000" dirty="0"/>
          </a:p>
        </p:txBody>
      </p:sp>
    </p:spTree>
    <p:extLst>
      <p:ext uri="{BB962C8B-B14F-4D97-AF65-F5344CB8AC3E}">
        <p14:creationId xmlns:p14="http://schemas.microsoft.com/office/powerpoint/2010/main" val="22427997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Андрей\Desktop\1\Безымянный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9826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906973" y="4367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7" name="TextBox 6"/>
          <p:cNvSpPr txBox="1"/>
          <p:nvPr/>
        </p:nvSpPr>
        <p:spPr>
          <a:xfrm>
            <a:off x="2396197" y="168153"/>
            <a:ext cx="75087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36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Проектное решение драйвера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109183" y="1041023"/>
            <a:ext cx="12082817" cy="586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2400" dirty="0"/>
              <a:t>	</a:t>
            </a:r>
            <a:endParaRPr lang="ru-RU" sz="2000" dirty="0">
              <a:latin typeface="Century Gothic" panose="020B0502020202020204" pitchFamily="34" charset="0"/>
            </a:endParaRPr>
          </a:p>
        </p:txBody>
      </p:sp>
      <p:grpSp>
        <p:nvGrpSpPr>
          <p:cNvPr id="65" name="Group 64"/>
          <p:cNvGrpSpPr/>
          <p:nvPr/>
        </p:nvGrpSpPr>
        <p:grpSpPr>
          <a:xfrm>
            <a:off x="292790" y="1247377"/>
            <a:ext cx="2103407" cy="2597590"/>
            <a:chOff x="6698461" y="1494327"/>
            <a:chExt cx="1265206" cy="1562459"/>
          </a:xfrm>
        </p:grpSpPr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E3491331-5420-4D91-B017-712E5A6C157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48808" y="1494327"/>
              <a:ext cx="1164942" cy="1562459"/>
            </a:xfrm>
            <a:prstGeom prst="rect">
              <a:avLst/>
            </a:prstGeom>
          </p:spPr>
        </p:pic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0E20CE0C-66E3-073B-E6D6-DD7E83255D7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05284" y="1619902"/>
              <a:ext cx="851560" cy="620342"/>
            </a:xfrm>
            <a:prstGeom prst="rect">
              <a:avLst/>
            </a:prstGeom>
          </p:spPr>
        </p:pic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6C0A6251-3A3B-06AD-FFB2-18AD25A5A38C}"/>
                </a:ext>
              </a:extLst>
            </p:cNvPr>
            <p:cNvSpPr txBox="1"/>
            <p:nvPr/>
          </p:nvSpPr>
          <p:spPr>
            <a:xfrm>
              <a:off x="6698461" y="2243686"/>
              <a:ext cx="1265206" cy="7220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Century Gothic" panose="020B0502020202020204" pitchFamily="34" charset="0"/>
                </a:rPr>
                <a:t>Chip</a:t>
              </a:r>
            </a:p>
            <a:p>
              <a:pPr algn="ctr"/>
              <a:r>
                <a:rPr lang="en-US" sz="2400" dirty="0">
                  <a:latin typeface="Century Gothic" panose="020B0502020202020204" pitchFamily="34" charset="0"/>
                </a:rPr>
                <a:t>Writer</a:t>
              </a:r>
            </a:p>
            <a:p>
              <a:pPr algn="ctr"/>
              <a:r>
                <a:rPr lang="en-US" sz="2400" dirty="0">
                  <a:latin typeface="Century Gothic" panose="020B0502020202020204" pitchFamily="34" charset="0"/>
                </a:rPr>
                <a:t>Driver</a:t>
              </a: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D2DBB5B7-CC96-A62C-2CDE-A7BB0954FCD9}"/>
              </a:ext>
            </a:extLst>
          </p:cNvPr>
          <p:cNvSpPr/>
          <p:nvPr/>
        </p:nvSpPr>
        <p:spPr>
          <a:xfrm>
            <a:off x="4445407" y="1043329"/>
            <a:ext cx="2804845" cy="626607"/>
          </a:xfrm>
          <a:prstGeom prst="rect">
            <a:avLst/>
          </a:prstGeom>
          <a:noFill/>
          <a:ln w="762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Century Gothic" panose="020B0502020202020204" pitchFamily="34" charset="0"/>
              </a:rPr>
              <a:t>void Start()</a:t>
            </a:r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665BA14E-9F7B-4BB7-3BEB-39821038FC25}"/>
              </a:ext>
            </a:extLst>
          </p:cNvPr>
          <p:cNvCxnSpPr>
            <a:cxnSpLocks/>
            <a:stCxn id="66" idx="3"/>
            <a:endCxn id="3" idx="1"/>
          </p:cNvCxnSpPr>
          <p:nvPr/>
        </p:nvCxnSpPr>
        <p:spPr>
          <a:xfrm flipV="1">
            <a:off x="2313210" y="1356633"/>
            <a:ext cx="2132197" cy="1189539"/>
          </a:xfrm>
          <a:prstGeom prst="bentConnector3">
            <a:avLst/>
          </a:prstGeom>
          <a:ln w="571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DD6F9F61-C666-59BF-BE4D-91ED34DF8EF7}"/>
              </a:ext>
            </a:extLst>
          </p:cNvPr>
          <p:cNvSpPr/>
          <p:nvPr/>
        </p:nvSpPr>
        <p:spPr>
          <a:xfrm>
            <a:off x="376493" y="4260381"/>
            <a:ext cx="2019704" cy="2429466"/>
          </a:xfrm>
          <a:prstGeom prst="rect">
            <a:avLst/>
          </a:prstGeom>
          <a:noFill/>
          <a:ln w="762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dirty="0">
              <a:latin typeface="Century Gothic" panose="020B0502020202020204" pitchFamily="34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DB0042D-702A-F952-1ACA-E919339BB5E2}"/>
              </a:ext>
            </a:extLst>
          </p:cNvPr>
          <p:cNvCxnSpPr>
            <a:cxnSpLocks/>
            <a:stCxn id="66" idx="2"/>
          </p:cNvCxnSpPr>
          <p:nvPr/>
        </p:nvCxnSpPr>
        <p:spPr>
          <a:xfrm>
            <a:off x="1344851" y="3844967"/>
            <a:ext cx="0" cy="415414"/>
          </a:xfrm>
          <a:prstGeom prst="line">
            <a:avLst/>
          </a:prstGeom>
          <a:ln w="571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30"/>
          <p:cNvGrpSpPr/>
          <p:nvPr/>
        </p:nvGrpSpPr>
        <p:grpSpPr>
          <a:xfrm>
            <a:off x="4472777" y="2737527"/>
            <a:ext cx="2649121" cy="1795324"/>
            <a:chOff x="4472777" y="2465057"/>
            <a:chExt cx="2649121" cy="1795324"/>
          </a:xfrm>
        </p:grpSpPr>
        <p:grpSp>
          <p:nvGrpSpPr>
            <p:cNvPr id="53" name="Group 52"/>
            <p:cNvGrpSpPr/>
            <p:nvPr/>
          </p:nvGrpSpPr>
          <p:grpSpPr>
            <a:xfrm>
              <a:off x="5800453" y="2573774"/>
              <a:ext cx="1321445" cy="1562459"/>
              <a:chOff x="4459057" y="4591624"/>
              <a:chExt cx="1321445" cy="1562459"/>
            </a:xfrm>
          </p:grpSpPr>
          <p:pic>
            <p:nvPicPr>
              <p:cNvPr id="54" name="Picture 53">
                <a:extLst>
                  <a:ext uri="{FF2B5EF4-FFF2-40B4-BE49-F238E27FC236}">
                    <a16:creationId xmlns:a16="http://schemas.microsoft.com/office/drawing/2014/main" id="{9794B69E-09D4-23A3-CDBB-6C6AFAD7B7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59057" y="4591624"/>
                <a:ext cx="1164942" cy="1562459"/>
              </a:xfrm>
              <a:prstGeom prst="rect">
                <a:avLst/>
              </a:prstGeom>
            </p:spPr>
          </p:pic>
          <p:pic>
            <p:nvPicPr>
              <p:cNvPr id="55" name="Picture 54">
                <a:extLst>
                  <a:ext uri="{FF2B5EF4-FFF2-40B4-BE49-F238E27FC236}">
                    <a16:creationId xmlns:a16="http://schemas.microsoft.com/office/drawing/2014/main" id="{54FD0773-E414-71C1-CD4F-11915174B5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15748" y="4727446"/>
                <a:ext cx="851560" cy="620342"/>
              </a:xfrm>
              <a:prstGeom prst="rect">
                <a:avLst/>
              </a:prstGeom>
            </p:spPr>
          </p:pic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40814F84-C5CB-7495-FDB8-4594AD13574B}"/>
                  </a:ext>
                </a:extLst>
              </p:cNvPr>
              <p:cNvSpPr txBox="1"/>
              <p:nvPr/>
            </p:nvSpPr>
            <p:spPr>
              <a:xfrm>
                <a:off x="4506434" y="5395317"/>
                <a:ext cx="127406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1600" dirty="0">
                    <a:latin typeface="Century Gothic" panose="020B0502020202020204" pitchFamily="34" charset="0"/>
                  </a:rPr>
                  <a:t>Драйвер </a:t>
                </a:r>
              </a:p>
              <a:p>
                <a:r>
                  <a:rPr lang="en-US" sz="1600" dirty="0">
                    <a:latin typeface="Century Gothic" panose="020B0502020202020204" pitchFamily="34" charset="0"/>
                  </a:rPr>
                  <a:t>MATICA</a:t>
                </a:r>
                <a:endParaRPr lang="ru-RU" sz="1600" dirty="0">
                  <a:latin typeface="Century Gothic" panose="020B0502020202020204" pitchFamily="34" charset="0"/>
                </a:endParaRPr>
              </a:p>
            </p:txBody>
          </p:sp>
        </p:grpSp>
        <p:grpSp>
          <p:nvGrpSpPr>
            <p:cNvPr id="61" name="Group 60"/>
            <p:cNvGrpSpPr/>
            <p:nvPr/>
          </p:nvGrpSpPr>
          <p:grpSpPr>
            <a:xfrm>
              <a:off x="4579783" y="2580432"/>
              <a:ext cx="1307252" cy="1562459"/>
              <a:chOff x="2008240" y="4591624"/>
              <a:chExt cx="1307252" cy="1562459"/>
            </a:xfrm>
          </p:grpSpPr>
          <p:pic>
            <p:nvPicPr>
              <p:cNvPr id="62" name="Picture 61">
                <a:extLst>
                  <a:ext uri="{FF2B5EF4-FFF2-40B4-BE49-F238E27FC236}">
                    <a16:creationId xmlns:a16="http://schemas.microsoft.com/office/drawing/2014/main" id="{8F54CE67-D52E-7E47-20F6-FEA4C45337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08240" y="4591624"/>
                <a:ext cx="1164942" cy="1562459"/>
              </a:xfrm>
              <a:prstGeom prst="rect">
                <a:avLst/>
              </a:prstGeom>
            </p:spPr>
          </p:pic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58BBECC-6C15-992F-2037-2C2455C6AF93}"/>
                  </a:ext>
                </a:extLst>
              </p:cNvPr>
              <p:cNvSpPr txBox="1"/>
              <p:nvPr/>
            </p:nvSpPr>
            <p:spPr>
              <a:xfrm>
                <a:off x="2041424" y="5278921"/>
                <a:ext cx="1274068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1600" dirty="0">
                    <a:latin typeface="Century Gothic" panose="020B0502020202020204" pitchFamily="34" charset="0"/>
                  </a:rPr>
                  <a:t>Драйвер записи карты</a:t>
                </a:r>
                <a:endParaRPr lang="en-US" sz="1600" dirty="0">
                  <a:latin typeface="Century Gothic" panose="020B0502020202020204" pitchFamily="34" charset="0"/>
                </a:endParaRPr>
              </a:p>
            </p:txBody>
          </p:sp>
          <p:pic>
            <p:nvPicPr>
              <p:cNvPr id="64" name="Picture 63">
                <a:extLst>
                  <a:ext uri="{FF2B5EF4-FFF2-40B4-BE49-F238E27FC236}">
                    <a16:creationId xmlns:a16="http://schemas.microsoft.com/office/drawing/2014/main" id="{872B8CBA-1FE8-450E-1183-4DF1802B2A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62261" y="4863507"/>
                <a:ext cx="728960" cy="436884"/>
              </a:xfrm>
              <a:prstGeom prst="rect">
                <a:avLst/>
              </a:prstGeom>
            </p:spPr>
          </p:pic>
        </p:grp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6722387-9728-CADC-55F2-6E6852806B3A}"/>
                </a:ext>
              </a:extLst>
            </p:cNvPr>
            <p:cNvSpPr/>
            <p:nvPr/>
          </p:nvSpPr>
          <p:spPr>
            <a:xfrm>
              <a:off x="4472777" y="2465057"/>
              <a:ext cx="2649121" cy="1795324"/>
            </a:xfrm>
            <a:prstGeom prst="rect">
              <a:avLst/>
            </a:prstGeom>
            <a:noFill/>
            <a:ln w="7620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entury Gothic" panose="020B0502020202020204" pitchFamily="34" charset="0"/>
              </a:endParaRPr>
            </a:p>
          </p:txBody>
        </p:sp>
      </p:grp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EDEDDA1D-0963-2063-216D-EE45529B0D6A}"/>
              </a:ext>
            </a:extLst>
          </p:cNvPr>
          <p:cNvCxnSpPr>
            <a:cxnSpLocks/>
            <a:stCxn id="70" idx="3"/>
            <a:endCxn id="17" idx="3"/>
          </p:cNvCxnSpPr>
          <p:nvPr/>
        </p:nvCxnSpPr>
        <p:spPr>
          <a:xfrm flipH="1">
            <a:off x="7121898" y="2301101"/>
            <a:ext cx="128354" cy="1334088"/>
          </a:xfrm>
          <a:prstGeom prst="bentConnector3">
            <a:avLst>
              <a:gd name="adj1" fmla="val -178101"/>
            </a:avLst>
          </a:prstGeom>
          <a:ln w="571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174F165F-6B74-8B21-D614-F22B8ED93655}"/>
              </a:ext>
            </a:extLst>
          </p:cNvPr>
          <p:cNvGrpSpPr/>
          <p:nvPr/>
        </p:nvGrpSpPr>
        <p:grpSpPr>
          <a:xfrm>
            <a:off x="5800453" y="5040211"/>
            <a:ext cx="1321445" cy="1562459"/>
            <a:chOff x="4459057" y="4591624"/>
            <a:chExt cx="1321445" cy="1562459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71B9E08F-D60E-5BD8-ED7B-0A1E07A66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59057" y="4591624"/>
              <a:ext cx="1164942" cy="1562459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5F1DE1BB-412A-72D8-26C3-59AF5A34046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15748" y="4727446"/>
              <a:ext cx="851560" cy="620342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0955B2F-E30A-5970-6179-749886A80976}"/>
                </a:ext>
              </a:extLst>
            </p:cNvPr>
            <p:cNvSpPr txBox="1"/>
            <p:nvPr/>
          </p:nvSpPr>
          <p:spPr>
            <a:xfrm>
              <a:off x="4506434" y="5395317"/>
              <a:ext cx="127406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600" dirty="0">
                  <a:latin typeface="Century Gothic" panose="020B0502020202020204" pitchFamily="34" charset="0"/>
                </a:rPr>
                <a:t>Драйвер </a:t>
              </a:r>
            </a:p>
            <a:p>
              <a:r>
                <a:rPr lang="en-US" sz="1600" dirty="0">
                  <a:latin typeface="Century Gothic" panose="020B0502020202020204" pitchFamily="34" charset="0"/>
                </a:rPr>
                <a:t>MATICA</a:t>
              </a:r>
              <a:endParaRPr lang="ru-RU" sz="1600" dirty="0">
                <a:latin typeface="Century Gothic" panose="020B0502020202020204" pitchFamily="34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7F89144-EB42-1748-990D-44167EF13F0F}"/>
              </a:ext>
            </a:extLst>
          </p:cNvPr>
          <p:cNvGrpSpPr/>
          <p:nvPr/>
        </p:nvGrpSpPr>
        <p:grpSpPr>
          <a:xfrm>
            <a:off x="4579783" y="5040211"/>
            <a:ext cx="1307252" cy="1562459"/>
            <a:chOff x="2008240" y="4591624"/>
            <a:chExt cx="1307252" cy="1562459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0DCF054F-5FED-5FF2-9FC3-80ADCBAB6A5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08240" y="4591624"/>
              <a:ext cx="1164942" cy="1562459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1BD5E7E-628D-04E7-26CF-2E38F606AE1B}"/>
                </a:ext>
              </a:extLst>
            </p:cNvPr>
            <p:cNvSpPr txBox="1"/>
            <p:nvPr/>
          </p:nvSpPr>
          <p:spPr>
            <a:xfrm>
              <a:off x="2041424" y="5278921"/>
              <a:ext cx="127406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600" dirty="0">
                  <a:latin typeface="Century Gothic" panose="020B0502020202020204" pitchFamily="34" charset="0"/>
                </a:rPr>
                <a:t>Драйвер записи карты</a:t>
              </a:r>
              <a:endParaRPr lang="en-US" sz="1600" dirty="0">
                <a:latin typeface="Century Gothic" panose="020B0502020202020204" pitchFamily="34" charset="0"/>
              </a:endParaRPr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F808933B-500A-6B76-F11C-92533EB9C31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62261" y="4863507"/>
              <a:ext cx="728960" cy="436884"/>
            </a:xfrm>
            <a:prstGeom prst="rect">
              <a:avLst/>
            </a:prstGeom>
          </p:spPr>
        </p:pic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6D882293-6FCE-F183-92DE-29101D12E7E4}"/>
              </a:ext>
            </a:extLst>
          </p:cNvPr>
          <p:cNvSpPr/>
          <p:nvPr/>
        </p:nvSpPr>
        <p:spPr>
          <a:xfrm>
            <a:off x="4472777" y="4931494"/>
            <a:ext cx="2649121" cy="1795324"/>
          </a:xfrm>
          <a:prstGeom prst="rect">
            <a:avLst/>
          </a:prstGeom>
          <a:noFill/>
          <a:ln w="762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dirty="0">
              <a:latin typeface="Century Gothic" panose="020B050202020202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A3D88C-AAF5-1B39-E5CB-E24B2371602F}"/>
              </a:ext>
            </a:extLst>
          </p:cNvPr>
          <p:cNvSpPr/>
          <p:nvPr/>
        </p:nvSpPr>
        <p:spPr>
          <a:xfrm>
            <a:off x="5491003" y="4272055"/>
            <a:ext cx="61266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4000" dirty="0">
                <a:latin typeface="Century Gothic" panose="020B0502020202020204" pitchFamily="34" charset="0"/>
              </a:rPr>
              <a:t>...</a:t>
            </a:r>
          </a:p>
        </p:txBody>
      </p: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AEF1CAC0-5E32-2F9B-6AE1-13A76F01F98A}"/>
              </a:ext>
            </a:extLst>
          </p:cNvPr>
          <p:cNvCxnSpPr>
            <a:cxnSpLocks/>
            <a:stCxn id="70" idx="3"/>
            <a:endCxn id="21" idx="3"/>
          </p:cNvCxnSpPr>
          <p:nvPr/>
        </p:nvCxnSpPr>
        <p:spPr>
          <a:xfrm flipH="1">
            <a:off x="7121898" y="2301101"/>
            <a:ext cx="128354" cy="3528055"/>
          </a:xfrm>
          <a:prstGeom prst="bentConnector3">
            <a:avLst>
              <a:gd name="adj1" fmla="val -178101"/>
            </a:avLst>
          </a:prstGeom>
          <a:ln w="571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68A9B33A-2192-5E14-6512-C29A0E594CAD}"/>
              </a:ext>
            </a:extLst>
          </p:cNvPr>
          <p:cNvCxnSpPr>
            <a:stCxn id="17" idx="1"/>
            <a:endCxn id="13" idx="3"/>
          </p:cNvCxnSpPr>
          <p:nvPr/>
        </p:nvCxnSpPr>
        <p:spPr>
          <a:xfrm rot="10800000" flipV="1">
            <a:off x="2396197" y="3635188"/>
            <a:ext cx="2076580" cy="1839925"/>
          </a:xfrm>
          <a:prstGeom prst="bentConnector3">
            <a:avLst/>
          </a:prstGeom>
          <a:ln w="571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48E1A3F6-D0BA-DC44-1323-235DBF3A7BE2}"/>
              </a:ext>
            </a:extLst>
          </p:cNvPr>
          <p:cNvCxnSpPr>
            <a:stCxn id="21" idx="1"/>
            <a:endCxn id="13" idx="3"/>
          </p:cNvCxnSpPr>
          <p:nvPr/>
        </p:nvCxnSpPr>
        <p:spPr>
          <a:xfrm rot="10800000">
            <a:off x="2396197" y="5475114"/>
            <a:ext cx="2076580" cy="354042"/>
          </a:xfrm>
          <a:prstGeom prst="bentConnector3">
            <a:avLst/>
          </a:prstGeom>
          <a:ln w="571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C3B6480B-034D-D956-8753-814124182D19}"/>
              </a:ext>
            </a:extLst>
          </p:cNvPr>
          <p:cNvSpPr txBox="1"/>
          <p:nvPr/>
        </p:nvSpPr>
        <p:spPr>
          <a:xfrm>
            <a:off x="424559" y="4747540"/>
            <a:ext cx="191590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Calibri" panose="020F0502020204030204" pitchFamily="34" charset="0"/>
              <a:buChar char="―"/>
            </a:pPr>
            <a:r>
              <a:rPr lang="ru-RU" dirty="0">
                <a:latin typeface="Century Gothic" panose="020B0502020202020204" pitchFamily="34" charset="0"/>
              </a:rPr>
              <a:t>Инстанция 1</a:t>
            </a:r>
          </a:p>
          <a:p>
            <a:pPr marL="285750" indent="-285750">
              <a:buFont typeface="Calibri" panose="020F0502020204030204" pitchFamily="34" charset="0"/>
              <a:buChar char="―"/>
            </a:pPr>
            <a:r>
              <a:rPr lang="ru-RU" dirty="0">
                <a:latin typeface="Century Gothic" panose="020B0502020202020204" pitchFamily="34" charset="0"/>
              </a:rPr>
              <a:t>Инстанция 2</a:t>
            </a:r>
          </a:p>
          <a:p>
            <a:pPr marL="285750" indent="-285750">
              <a:buFont typeface="Calibri" panose="020F0502020204030204" pitchFamily="34" charset="0"/>
              <a:buChar char="―"/>
            </a:pPr>
            <a:r>
              <a:rPr lang="ru-RU" dirty="0">
                <a:latin typeface="Century Gothic" panose="020B0502020202020204" pitchFamily="34" charset="0"/>
              </a:rPr>
              <a:t>Инстанция 3</a:t>
            </a:r>
          </a:p>
          <a:p>
            <a:pPr marL="285750" indent="-285750">
              <a:buFont typeface="Calibri" panose="020F0502020204030204" pitchFamily="34" charset="0"/>
              <a:buChar char="―"/>
            </a:pPr>
            <a:r>
              <a:rPr lang="ru-RU" dirty="0">
                <a:latin typeface="Century Gothic" panose="020B0502020202020204" pitchFamily="34" charset="0"/>
              </a:rPr>
              <a:t>...</a:t>
            </a:r>
          </a:p>
          <a:p>
            <a:pPr marL="285750" indent="-285750">
              <a:buFont typeface="Calibri" panose="020F0502020204030204" pitchFamily="34" charset="0"/>
              <a:buChar char="―"/>
            </a:pPr>
            <a:r>
              <a:rPr lang="ru-RU" dirty="0">
                <a:latin typeface="Century Gothic" panose="020B0502020202020204" pitchFamily="34" charset="0"/>
              </a:rPr>
              <a:t>Инстанция </a:t>
            </a:r>
            <a:r>
              <a:rPr lang="en-US" dirty="0">
                <a:latin typeface="Century Gothic" panose="020B0502020202020204" pitchFamily="34" charset="0"/>
              </a:rPr>
              <a:t>n</a:t>
            </a:r>
            <a:endParaRPr lang="ru-RU" dirty="0">
              <a:latin typeface="Century Gothic" panose="020B0502020202020204" pitchFamily="34" charset="0"/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4682A32-A9DD-F967-96B2-62025E3241B4}"/>
              </a:ext>
            </a:extLst>
          </p:cNvPr>
          <p:cNvGrpSpPr/>
          <p:nvPr/>
        </p:nvGrpSpPr>
        <p:grpSpPr>
          <a:xfrm>
            <a:off x="8043819" y="1985101"/>
            <a:ext cx="1307252" cy="1562459"/>
            <a:chOff x="2008240" y="4591624"/>
            <a:chExt cx="1307252" cy="1562459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A2624531-C3D4-3784-C8FE-B8ADCEE7E1A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08240" y="4591624"/>
              <a:ext cx="1164942" cy="1562459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9F92963-8ED0-0319-025E-081848589714}"/>
                </a:ext>
              </a:extLst>
            </p:cNvPr>
            <p:cNvSpPr txBox="1"/>
            <p:nvPr/>
          </p:nvSpPr>
          <p:spPr>
            <a:xfrm>
              <a:off x="2041424" y="5278921"/>
              <a:ext cx="127406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600" dirty="0">
                  <a:latin typeface="Century Gothic" panose="020B0502020202020204" pitchFamily="34" charset="0"/>
                </a:rPr>
                <a:t>Драйвер записи карты</a:t>
              </a:r>
              <a:endParaRPr lang="en-US" sz="1600" dirty="0">
                <a:latin typeface="Century Gothic" panose="020B0502020202020204" pitchFamily="34" charset="0"/>
              </a:endParaRPr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A671E914-72CC-A20D-EF52-E349DA051B9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62261" y="4863507"/>
              <a:ext cx="728960" cy="436884"/>
            </a:xfrm>
            <a:prstGeom prst="rect">
              <a:avLst/>
            </a:prstGeom>
          </p:spPr>
        </p:pic>
      </p:grpSp>
      <p:sp>
        <p:nvSpPr>
          <p:cNvPr id="46" name="Rectangle 45">
            <a:extLst>
              <a:ext uri="{FF2B5EF4-FFF2-40B4-BE49-F238E27FC236}">
                <a16:creationId xmlns:a16="http://schemas.microsoft.com/office/drawing/2014/main" id="{E2C17612-BE3E-859B-8189-5BEADD647A94}"/>
              </a:ext>
            </a:extLst>
          </p:cNvPr>
          <p:cNvSpPr/>
          <p:nvPr/>
        </p:nvSpPr>
        <p:spPr>
          <a:xfrm>
            <a:off x="10121092" y="2033393"/>
            <a:ext cx="1928597" cy="687297"/>
          </a:xfrm>
          <a:prstGeom prst="rect">
            <a:avLst/>
          </a:prstGeom>
          <a:noFill/>
          <a:ln w="762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Century Gothic" panose="020B0502020202020204" pitchFamily="34" charset="0"/>
              </a:rPr>
              <a:t>void Start()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649FA4AF-0F90-C22C-84C5-FCFA2ECFFF93}"/>
              </a:ext>
            </a:extLst>
          </p:cNvPr>
          <p:cNvGrpSpPr/>
          <p:nvPr/>
        </p:nvGrpSpPr>
        <p:grpSpPr>
          <a:xfrm rot="16200000">
            <a:off x="10288403" y="4520399"/>
            <a:ext cx="818802" cy="556906"/>
            <a:chOff x="9590966" y="4185349"/>
            <a:chExt cx="1157836" cy="787499"/>
          </a:xfrm>
        </p:grpSpPr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63FEF118-E6B2-397F-267C-3B4E5050F3A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10800000">
              <a:off x="9590966" y="4185349"/>
              <a:ext cx="1146960" cy="342224"/>
            </a:xfrm>
            <a:prstGeom prst="rect">
              <a:avLst/>
            </a:prstGeom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98D745B3-5879-29AA-C160-DD7A18A8813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10800000" flipH="1">
              <a:off x="9601840" y="4630624"/>
              <a:ext cx="1146962" cy="342224"/>
            </a:xfrm>
            <a:prstGeom prst="rect">
              <a:avLst/>
            </a:prstGeom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B90DA8FF-C5E6-20FC-88D2-D9B67F54E9C0}"/>
              </a:ext>
            </a:extLst>
          </p:cNvPr>
          <p:cNvGrpSpPr/>
          <p:nvPr/>
        </p:nvGrpSpPr>
        <p:grpSpPr>
          <a:xfrm>
            <a:off x="8081449" y="5232775"/>
            <a:ext cx="1321445" cy="1562459"/>
            <a:chOff x="4459057" y="4591624"/>
            <a:chExt cx="1321445" cy="1562459"/>
          </a:xfrm>
        </p:grpSpPr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19B3A492-36DD-D088-B4B0-7BDCBF47A1B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59057" y="4591624"/>
              <a:ext cx="1164942" cy="1562459"/>
            </a:xfrm>
            <a:prstGeom prst="rect">
              <a:avLst/>
            </a:prstGeom>
          </p:spPr>
        </p:pic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B9E3EB73-960C-743D-AB94-13B90E421EB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15748" y="4727446"/>
              <a:ext cx="851560" cy="620342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89C8976F-C4BD-0A23-A44A-BE5D8C0CAF4B}"/>
                </a:ext>
              </a:extLst>
            </p:cNvPr>
            <p:cNvSpPr txBox="1"/>
            <p:nvPr/>
          </p:nvSpPr>
          <p:spPr>
            <a:xfrm>
              <a:off x="4506434" y="5395317"/>
              <a:ext cx="127406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600" dirty="0">
                  <a:latin typeface="Century Gothic" panose="020B0502020202020204" pitchFamily="34" charset="0"/>
                </a:rPr>
                <a:t>Драйвер </a:t>
              </a:r>
            </a:p>
            <a:p>
              <a:r>
                <a:rPr lang="en-US" sz="1600" dirty="0">
                  <a:latin typeface="Century Gothic" panose="020B0502020202020204" pitchFamily="34" charset="0"/>
                </a:rPr>
                <a:t>MATICA</a:t>
              </a:r>
              <a:endParaRPr lang="ru-RU" sz="1600" dirty="0">
                <a:latin typeface="Century Gothic" panose="020B0502020202020204" pitchFamily="34" charset="0"/>
              </a:endParaRPr>
            </a:p>
          </p:txBody>
        </p:sp>
      </p:grpSp>
      <p:grpSp>
        <p:nvGrpSpPr>
          <p:cNvPr id="97" name="Group 96"/>
          <p:cNvGrpSpPr/>
          <p:nvPr/>
        </p:nvGrpSpPr>
        <p:grpSpPr>
          <a:xfrm>
            <a:off x="9687751" y="5256704"/>
            <a:ext cx="2020105" cy="1514605"/>
            <a:chOff x="7861514" y="5230663"/>
            <a:chExt cx="2020105" cy="1514605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87103D2C-56FA-FF35-0D49-0261FC1828FE}"/>
                </a:ext>
              </a:extLst>
            </p:cNvPr>
            <p:cNvSpPr/>
            <p:nvPr/>
          </p:nvSpPr>
          <p:spPr>
            <a:xfrm>
              <a:off x="7861714" y="5230663"/>
              <a:ext cx="2019704" cy="1514605"/>
            </a:xfrm>
            <a:prstGeom prst="rect">
              <a:avLst/>
            </a:prstGeom>
            <a:noFill/>
            <a:ln w="7620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entury Gothic" panose="020B0502020202020204" pitchFamily="34" charset="0"/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B72CBFD0-9F6F-4FEE-4E59-E31832B8279C}"/>
                </a:ext>
              </a:extLst>
            </p:cNvPr>
            <p:cNvSpPr txBox="1"/>
            <p:nvPr/>
          </p:nvSpPr>
          <p:spPr>
            <a:xfrm>
              <a:off x="7861514" y="5449355"/>
              <a:ext cx="2020105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Calibri" panose="020F0502020204030204" pitchFamily="34" charset="0"/>
                <a:buChar char="―"/>
              </a:pPr>
              <a:r>
                <a:rPr lang="en-US" sz="1600" dirty="0">
                  <a:latin typeface="Century Gothic" panose="020B0502020202020204" pitchFamily="34" charset="0"/>
                </a:rPr>
                <a:t>Send()</a:t>
              </a:r>
              <a:endParaRPr lang="ru-RU" sz="1600" dirty="0">
                <a:latin typeface="Century Gothic" panose="020B0502020202020204" pitchFamily="34" charset="0"/>
              </a:endParaRPr>
            </a:p>
            <a:p>
              <a:pPr marL="285750" indent="-285750">
                <a:buFont typeface="Calibri" panose="020F0502020204030204" pitchFamily="34" charset="0"/>
                <a:buChar char="―"/>
              </a:pPr>
              <a:r>
                <a:rPr lang="en-US" sz="1600" dirty="0" err="1">
                  <a:latin typeface="Century Gothic" panose="020B0502020202020204" pitchFamily="34" charset="0"/>
                </a:rPr>
                <a:t>CardConnect</a:t>
              </a:r>
              <a:r>
                <a:rPr lang="en-US" sz="1600" dirty="0">
                  <a:latin typeface="Century Gothic" panose="020B0502020202020204" pitchFamily="34" charset="0"/>
                </a:rPr>
                <a:t>()</a:t>
              </a:r>
            </a:p>
            <a:p>
              <a:pPr marL="285750" indent="-285750">
                <a:buFont typeface="Calibri" panose="020F0502020204030204" pitchFamily="34" charset="0"/>
                <a:buChar char="―"/>
              </a:pPr>
              <a:r>
                <a:rPr lang="en-US" sz="1600" dirty="0" err="1">
                  <a:latin typeface="Century Gothic" panose="020B0502020202020204" pitchFamily="34" charset="0"/>
                </a:rPr>
                <a:t>CardClose</a:t>
              </a:r>
              <a:r>
                <a:rPr lang="en-US" sz="1600" dirty="0">
                  <a:latin typeface="Century Gothic" panose="020B0502020202020204" pitchFamily="34" charset="0"/>
                </a:rPr>
                <a:t>()</a:t>
              </a:r>
              <a:endParaRPr lang="ru-RU" sz="1600" dirty="0">
                <a:latin typeface="Century Gothic" panose="020B0502020202020204" pitchFamily="34" charset="0"/>
              </a:endParaRPr>
            </a:p>
            <a:p>
              <a:pPr marL="285750" indent="-285750">
                <a:buFont typeface="Calibri" panose="020F0502020204030204" pitchFamily="34" charset="0"/>
                <a:buChar char="―"/>
              </a:pPr>
              <a:r>
                <a:rPr lang="ru-RU" sz="1600" dirty="0">
                  <a:latin typeface="Century Gothic" panose="020B0502020202020204" pitchFamily="34" charset="0"/>
                </a:rPr>
                <a:t>...</a:t>
              </a:r>
            </a:p>
          </p:txBody>
        </p:sp>
      </p:grpSp>
      <p:sp>
        <p:nvSpPr>
          <p:cNvPr id="70" name="Rectangle 69">
            <a:extLst>
              <a:ext uri="{FF2B5EF4-FFF2-40B4-BE49-F238E27FC236}">
                <a16:creationId xmlns:a16="http://schemas.microsoft.com/office/drawing/2014/main" id="{D2DBB5B7-CC96-A62C-2CDE-A7BB0954FCD9}"/>
              </a:ext>
            </a:extLst>
          </p:cNvPr>
          <p:cNvSpPr/>
          <p:nvPr/>
        </p:nvSpPr>
        <p:spPr>
          <a:xfrm>
            <a:off x="3663013" y="1987797"/>
            <a:ext cx="3587239" cy="626607"/>
          </a:xfrm>
          <a:prstGeom prst="rect">
            <a:avLst/>
          </a:prstGeom>
          <a:noFill/>
          <a:ln w="762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entury Gothic" panose="020B0502020202020204" pitchFamily="34" charset="0"/>
              </a:rPr>
              <a:t>void </a:t>
            </a:r>
            <a:r>
              <a:rPr lang="en-US" dirty="0" err="1">
                <a:latin typeface="Century Gothic" panose="020B0502020202020204" pitchFamily="34" charset="0"/>
              </a:rPr>
              <a:t>StartReaderInterfaces</a:t>
            </a:r>
            <a:r>
              <a:rPr lang="en-US" dirty="0">
                <a:latin typeface="Century Gothic" panose="020B0502020202020204" pitchFamily="34" charset="0"/>
              </a:rPr>
              <a:t>()</a:t>
            </a:r>
          </a:p>
        </p:txBody>
      </p:sp>
      <p:cxnSp>
        <p:nvCxnSpPr>
          <p:cNvPr id="44" name="Straight Arrow Connector 43"/>
          <p:cNvCxnSpPr>
            <a:stCxn id="3" idx="2"/>
          </p:cNvCxnSpPr>
          <p:nvPr/>
        </p:nvCxnSpPr>
        <p:spPr>
          <a:xfrm flipH="1">
            <a:off x="5847829" y="1669936"/>
            <a:ext cx="1" cy="281466"/>
          </a:xfrm>
          <a:prstGeom prst="straightConnector1">
            <a:avLst/>
          </a:prstGeom>
          <a:ln w="571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Rectangle 79">
            <a:extLst>
              <a:ext uri="{FF2B5EF4-FFF2-40B4-BE49-F238E27FC236}">
                <a16:creationId xmlns:a16="http://schemas.microsoft.com/office/drawing/2014/main" id="{E2C17612-BE3E-859B-8189-5BEADD647A94}"/>
              </a:ext>
            </a:extLst>
          </p:cNvPr>
          <p:cNvSpPr/>
          <p:nvPr/>
        </p:nvSpPr>
        <p:spPr>
          <a:xfrm>
            <a:off x="8272207" y="1088319"/>
            <a:ext cx="3777482" cy="687297"/>
          </a:xfrm>
          <a:prstGeom prst="rect">
            <a:avLst/>
          </a:prstGeom>
          <a:noFill/>
          <a:ln w="762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400" dirty="0">
                <a:latin typeface="Century Gothic" panose="020B0502020202020204" pitchFamily="34" charset="0"/>
              </a:rPr>
              <a:t>Инстанция</a:t>
            </a:r>
            <a:endParaRPr lang="en-US" sz="2400" dirty="0">
              <a:latin typeface="Century Gothic" panose="020B0502020202020204" pitchFamily="34" charset="0"/>
            </a:endParaRPr>
          </a:p>
        </p:txBody>
      </p:sp>
      <p:cxnSp>
        <p:nvCxnSpPr>
          <p:cNvPr id="81" name="Straight Arrow Connector 80"/>
          <p:cNvCxnSpPr/>
          <p:nvPr/>
        </p:nvCxnSpPr>
        <p:spPr>
          <a:xfrm flipH="1">
            <a:off x="11749669" y="1760166"/>
            <a:ext cx="1" cy="281466"/>
          </a:xfrm>
          <a:prstGeom prst="straightConnector1">
            <a:avLst/>
          </a:prstGeom>
          <a:ln w="571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Elbow Connector 82"/>
          <p:cNvCxnSpPr>
            <a:endCxn id="80" idx="1"/>
          </p:cNvCxnSpPr>
          <p:nvPr/>
        </p:nvCxnSpPr>
        <p:spPr>
          <a:xfrm flipV="1">
            <a:off x="7272414" y="1431968"/>
            <a:ext cx="999793" cy="622604"/>
          </a:xfrm>
          <a:prstGeom prst="bentConnector3">
            <a:avLst>
              <a:gd name="adj1" fmla="val 50000"/>
            </a:avLst>
          </a:prstGeom>
          <a:ln w="571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>
            <a:stCxn id="46" idx="1"/>
          </p:cNvCxnSpPr>
          <p:nvPr/>
        </p:nvCxnSpPr>
        <p:spPr>
          <a:xfrm flipH="1" flipV="1">
            <a:off x="9208761" y="2377041"/>
            <a:ext cx="912331" cy="1"/>
          </a:xfrm>
          <a:prstGeom prst="straightConnector1">
            <a:avLst/>
          </a:prstGeom>
          <a:ln w="571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ectangle 90">
            <a:extLst>
              <a:ext uri="{FF2B5EF4-FFF2-40B4-BE49-F238E27FC236}">
                <a16:creationId xmlns:a16="http://schemas.microsoft.com/office/drawing/2014/main" id="{E2C17612-BE3E-859B-8189-5BEADD647A94}"/>
              </a:ext>
            </a:extLst>
          </p:cNvPr>
          <p:cNvSpPr/>
          <p:nvPr/>
        </p:nvSpPr>
        <p:spPr>
          <a:xfrm>
            <a:off x="9345920" y="3627473"/>
            <a:ext cx="2703769" cy="687297"/>
          </a:xfrm>
          <a:prstGeom prst="rect">
            <a:avLst/>
          </a:prstGeom>
          <a:noFill/>
          <a:ln w="762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entury Gothic" panose="020B0502020202020204" pitchFamily="34" charset="0"/>
              </a:rPr>
              <a:t>void Personalization()</a:t>
            </a:r>
          </a:p>
        </p:txBody>
      </p:sp>
      <p:cxnSp>
        <p:nvCxnSpPr>
          <p:cNvPr id="93" name="Elbow Connector 92"/>
          <p:cNvCxnSpPr>
            <a:endCxn id="91" idx="0"/>
          </p:cNvCxnSpPr>
          <p:nvPr/>
        </p:nvCxnSpPr>
        <p:spPr>
          <a:xfrm>
            <a:off x="9198478" y="3124785"/>
            <a:ext cx="1499327" cy="502688"/>
          </a:xfrm>
          <a:prstGeom prst="bentConnector2">
            <a:avLst/>
          </a:prstGeom>
          <a:ln w="571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>
            <a:stCxn id="58" idx="3"/>
            <a:endCxn id="72" idx="1"/>
          </p:cNvCxnSpPr>
          <p:nvPr/>
        </p:nvCxnSpPr>
        <p:spPr>
          <a:xfrm>
            <a:off x="9246391" y="6014005"/>
            <a:ext cx="441360" cy="0"/>
          </a:xfrm>
          <a:prstGeom prst="line">
            <a:avLst/>
          </a:prstGeom>
          <a:ln w="571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90929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DD2122-D42B-935E-28E6-4C6CC005CC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Андрей\Desktop\1\Безымянный-1.png">
            <a:extLst>
              <a:ext uri="{FF2B5EF4-FFF2-40B4-BE49-F238E27FC236}">
                <a16:creationId xmlns:a16="http://schemas.microsoft.com/office/drawing/2014/main" id="{04BE2A33-FFFE-25FD-EEAD-6F1C95FFC8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9826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B8006EA-A848-1E9A-CF42-BD3FF694A29A}"/>
              </a:ext>
            </a:extLst>
          </p:cNvPr>
          <p:cNvSpPr txBox="1"/>
          <p:nvPr/>
        </p:nvSpPr>
        <p:spPr>
          <a:xfrm>
            <a:off x="2906973" y="4367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F7F2C8-A6E1-CE8C-6B39-FFD9061FA3CF}"/>
              </a:ext>
            </a:extLst>
          </p:cNvPr>
          <p:cNvSpPr txBox="1"/>
          <p:nvPr/>
        </p:nvSpPr>
        <p:spPr>
          <a:xfrm>
            <a:off x="2396197" y="168153"/>
            <a:ext cx="75087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36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Проектное решение драйвера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D227F79E-6812-A733-0156-6F0C6A0369C6}"/>
              </a:ext>
            </a:extLst>
          </p:cNvPr>
          <p:cNvSpPr/>
          <p:nvPr/>
        </p:nvSpPr>
        <p:spPr>
          <a:xfrm>
            <a:off x="109183" y="1041023"/>
            <a:ext cx="12082817" cy="586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2400" dirty="0"/>
              <a:t>	</a:t>
            </a:r>
            <a:endParaRPr lang="ru-RU" sz="2000" dirty="0">
              <a:latin typeface="Century Gothic" panose="020B0502020202020204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1A31469-7C6A-C3B2-A9E8-75A27693364D}"/>
              </a:ext>
            </a:extLst>
          </p:cNvPr>
          <p:cNvGrpSpPr/>
          <p:nvPr/>
        </p:nvGrpSpPr>
        <p:grpSpPr>
          <a:xfrm>
            <a:off x="651618" y="1720394"/>
            <a:ext cx="2016952" cy="2384817"/>
            <a:chOff x="4459057" y="4591624"/>
            <a:chExt cx="1321445" cy="1562459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96BB3AE9-3022-E864-1838-0EC114981CA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59057" y="4591624"/>
              <a:ext cx="1164942" cy="1562459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4630ED1A-9E6B-B7A2-34E1-9868D40448B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15748" y="4727446"/>
              <a:ext cx="851560" cy="620342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88C68F7-144C-B6CD-0E3C-ADD78D112B73}"/>
                </a:ext>
              </a:extLst>
            </p:cNvPr>
            <p:cNvSpPr txBox="1"/>
            <p:nvPr/>
          </p:nvSpPr>
          <p:spPr>
            <a:xfrm>
              <a:off x="4506434" y="5395317"/>
              <a:ext cx="1274068" cy="544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400" dirty="0">
                  <a:latin typeface="Century Gothic" panose="020B0502020202020204" pitchFamily="34" charset="0"/>
                </a:rPr>
                <a:t>Драйвер </a:t>
              </a:r>
            </a:p>
            <a:p>
              <a:r>
                <a:rPr lang="en-US" sz="2400" dirty="0">
                  <a:latin typeface="Century Gothic" panose="020B0502020202020204" pitchFamily="34" charset="0"/>
                </a:rPr>
                <a:t>MATICA</a:t>
              </a:r>
              <a:endParaRPr lang="ru-RU" sz="2400" dirty="0">
                <a:latin typeface="Century Gothic" panose="020B0502020202020204" pitchFamily="34" charset="0"/>
              </a:endParaRPr>
            </a:p>
          </p:txBody>
        </p:sp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2266A12E-A5E0-3C59-89B4-F6D55F8B364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8848" y="1847698"/>
            <a:ext cx="2611556" cy="1157768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8461C0FE-E260-B0B3-5BCB-386BDF127CA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0205" y="2912803"/>
            <a:ext cx="740455" cy="1473116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AFB8FFEE-F40A-1BCD-1703-038E429C33C3}"/>
              </a:ext>
            </a:extLst>
          </p:cNvPr>
          <p:cNvSpPr txBox="1"/>
          <p:nvPr/>
        </p:nvSpPr>
        <p:spPr>
          <a:xfrm>
            <a:off x="9670298" y="4385919"/>
            <a:ext cx="16802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000" dirty="0">
                <a:latin typeface="Century Gothic" panose="020B0502020202020204" pitchFamily="34" charset="0"/>
              </a:rPr>
              <a:t>Ридер 1</a:t>
            </a:r>
          </a:p>
          <a:p>
            <a:pPr algn="ctr"/>
            <a:r>
              <a:rPr lang="ru-RU" sz="2000" dirty="0">
                <a:latin typeface="Century Gothic" panose="020B0502020202020204" pitchFamily="34" charset="0"/>
              </a:rPr>
              <a:t>192.168.0.81</a:t>
            </a: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C9441E61-29BB-B2E7-CCE1-7AD0E072193F}"/>
              </a:ext>
            </a:extLst>
          </p:cNvPr>
          <p:cNvGrpSpPr/>
          <p:nvPr/>
        </p:nvGrpSpPr>
        <p:grpSpPr>
          <a:xfrm>
            <a:off x="2201645" y="1720394"/>
            <a:ext cx="6888695" cy="1963640"/>
            <a:chOff x="2113639" y="1720394"/>
            <a:chExt cx="7160140" cy="1963640"/>
          </a:xfrm>
        </p:grpSpPr>
        <p:sp>
          <p:nvSpPr>
            <p:cNvPr id="41" name="Arc 40">
              <a:extLst>
                <a:ext uri="{FF2B5EF4-FFF2-40B4-BE49-F238E27FC236}">
                  <a16:creationId xmlns:a16="http://schemas.microsoft.com/office/drawing/2014/main" id="{20A16153-A2F1-3267-2DF7-151F950EE1EB}"/>
                </a:ext>
              </a:extLst>
            </p:cNvPr>
            <p:cNvSpPr/>
            <p:nvPr/>
          </p:nvSpPr>
          <p:spPr>
            <a:xfrm>
              <a:off x="2113639" y="1720394"/>
              <a:ext cx="7160140" cy="1963640"/>
            </a:xfrm>
            <a:prstGeom prst="arc">
              <a:avLst>
                <a:gd name="adj1" fmla="val 11205116"/>
                <a:gd name="adj2" fmla="val 20978829"/>
              </a:avLst>
            </a:prstGeom>
            <a:ln w="5715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AD16D57C-FE8A-9CA5-A771-5711982F8E13}"/>
                </a:ext>
              </a:extLst>
            </p:cNvPr>
            <p:cNvCxnSpPr>
              <a:cxnSpLocks/>
            </p:cNvCxnSpPr>
            <p:nvPr/>
          </p:nvCxnSpPr>
          <p:spPr>
            <a:xfrm>
              <a:off x="8562340" y="2113280"/>
              <a:ext cx="312420" cy="124460"/>
            </a:xfrm>
            <a:prstGeom prst="straightConnector1">
              <a:avLst/>
            </a:prstGeom>
            <a:ln w="57150"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652A0ABA-99AC-F47B-B395-468DBF41813B}"/>
              </a:ext>
            </a:extLst>
          </p:cNvPr>
          <p:cNvGrpSpPr/>
          <p:nvPr/>
        </p:nvGrpSpPr>
        <p:grpSpPr>
          <a:xfrm flipH="1" flipV="1">
            <a:off x="2069026" y="1390486"/>
            <a:ext cx="6888695" cy="1886512"/>
            <a:chOff x="2113639" y="1720394"/>
            <a:chExt cx="7160140" cy="1963640"/>
          </a:xfrm>
        </p:grpSpPr>
        <p:sp>
          <p:nvSpPr>
            <p:cNvPr id="75" name="Arc 74">
              <a:extLst>
                <a:ext uri="{FF2B5EF4-FFF2-40B4-BE49-F238E27FC236}">
                  <a16:creationId xmlns:a16="http://schemas.microsoft.com/office/drawing/2014/main" id="{A454F4DC-ADFA-6475-6872-AA286B046549}"/>
                </a:ext>
              </a:extLst>
            </p:cNvPr>
            <p:cNvSpPr/>
            <p:nvPr/>
          </p:nvSpPr>
          <p:spPr>
            <a:xfrm>
              <a:off x="2113639" y="1720394"/>
              <a:ext cx="7160140" cy="1963640"/>
            </a:xfrm>
            <a:prstGeom prst="arc">
              <a:avLst>
                <a:gd name="adj1" fmla="val 11205116"/>
                <a:gd name="adj2" fmla="val 20978829"/>
              </a:avLst>
            </a:prstGeom>
            <a:ln w="5715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399B88BC-69B4-87AF-1229-255F03830269}"/>
                </a:ext>
              </a:extLst>
            </p:cNvPr>
            <p:cNvCxnSpPr>
              <a:cxnSpLocks/>
            </p:cNvCxnSpPr>
            <p:nvPr/>
          </p:nvCxnSpPr>
          <p:spPr>
            <a:xfrm>
              <a:off x="8562340" y="2113280"/>
              <a:ext cx="312420" cy="124460"/>
            </a:xfrm>
            <a:prstGeom prst="straightConnector1">
              <a:avLst/>
            </a:prstGeom>
            <a:ln w="57150"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B1C6D349-E4D8-4224-7685-748A037D971E}"/>
              </a:ext>
            </a:extLst>
          </p:cNvPr>
          <p:cNvSpPr txBox="1"/>
          <p:nvPr/>
        </p:nvSpPr>
        <p:spPr>
          <a:xfrm>
            <a:off x="4357991" y="1017992"/>
            <a:ext cx="20914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TCP/IP 192.168.0.81</a:t>
            </a:r>
          </a:p>
          <a:p>
            <a:pPr algn="ctr"/>
            <a:r>
              <a:rPr lang="en-US" dirty="0" err="1"/>
              <a:t>TCPScript</a:t>
            </a:r>
            <a:r>
              <a:rPr lang="en-US" dirty="0"/>
              <a:t> </a:t>
            </a:r>
            <a:r>
              <a:rPr lang="ru-RU" dirty="0"/>
              <a:t>строка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557048D3-8958-FB7D-4C49-89469A760528}"/>
              </a:ext>
            </a:extLst>
          </p:cNvPr>
          <p:cNvSpPr txBox="1"/>
          <p:nvPr/>
        </p:nvSpPr>
        <p:spPr>
          <a:xfrm>
            <a:off x="4383962" y="3370055"/>
            <a:ext cx="25240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Ответ карты в виде строки(пример </a:t>
            </a:r>
            <a:r>
              <a:rPr lang="en-US" dirty="0"/>
              <a:t>‘</a:t>
            </a:r>
            <a:r>
              <a:rPr lang="ru-RU" dirty="0"/>
              <a:t>9000</a:t>
            </a:r>
            <a:r>
              <a:rPr lang="en-US" dirty="0"/>
              <a:t>’</a:t>
            </a:r>
            <a:r>
              <a:rPr lang="ru-RU" dirty="0"/>
              <a:t>)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C7FA5F6A-A0D0-BAE4-18B2-3D706FA2991C}"/>
              </a:ext>
            </a:extLst>
          </p:cNvPr>
          <p:cNvSpPr txBox="1"/>
          <p:nvPr/>
        </p:nvSpPr>
        <p:spPr>
          <a:xfrm>
            <a:off x="651618" y="4604671"/>
            <a:ext cx="48986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latin typeface="Century Gothic" panose="020B0502020202020204" pitchFamily="34" charset="0"/>
              </a:rPr>
              <a:t>Пример скрипта на языке </a:t>
            </a:r>
            <a:r>
              <a:rPr lang="en-US" sz="2000" dirty="0" err="1">
                <a:latin typeface="Century Gothic" panose="020B0502020202020204" pitchFamily="34" charset="0"/>
              </a:rPr>
              <a:t>TCPScript</a:t>
            </a:r>
            <a:r>
              <a:rPr lang="en-US" sz="2000" dirty="0">
                <a:latin typeface="Century Gothic" panose="020B0502020202020204" pitchFamily="34" charset="0"/>
              </a:rPr>
              <a:t>:</a:t>
            </a:r>
            <a:endParaRPr lang="ru-RU" sz="200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20243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DD2122-D42B-935E-28E6-4C6CC005CC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Андрей\Desktop\1\Безымянный-1.png">
            <a:extLst>
              <a:ext uri="{FF2B5EF4-FFF2-40B4-BE49-F238E27FC236}">
                <a16:creationId xmlns:a16="http://schemas.microsoft.com/office/drawing/2014/main" id="{04BE2A33-FFFE-25FD-EEAD-6F1C95FFC8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9826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B8006EA-A848-1E9A-CF42-BD3FF694A29A}"/>
              </a:ext>
            </a:extLst>
          </p:cNvPr>
          <p:cNvSpPr txBox="1"/>
          <p:nvPr/>
        </p:nvSpPr>
        <p:spPr>
          <a:xfrm>
            <a:off x="2906973" y="4367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F7F2C8-A6E1-CE8C-6B39-FFD9061FA3CF}"/>
              </a:ext>
            </a:extLst>
          </p:cNvPr>
          <p:cNvSpPr txBox="1"/>
          <p:nvPr/>
        </p:nvSpPr>
        <p:spPr>
          <a:xfrm>
            <a:off x="3288180" y="168153"/>
            <a:ext cx="56156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36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Полученные результаты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D227F79E-6812-A733-0156-6F0C6A0369C6}"/>
              </a:ext>
            </a:extLst>
          </p:cNvPr>
          <p:cNvSpPr/>
          <p:nvPr/>
        </p:nvSpPr>
        <p:spPr>
          <a:xfrm>
            <a:off x="109183" y="1041023"/>
            <a:ext cx="12082817" cy="586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2400" dirty="0"/>
              <a:t>	</a:t>
            </a:r>
            <a:endParaRPr lang="ru-RU" sz="2000" dirty="0">
              <a:latin typeface="Century Gothic" panose="020B0502020202020204" pitchFamily="34" charset="0"/>
            </a:endParaRPr>
          </a:p>
        </p:txBody>
      </p:sp>
      <p:sp>
        <p:nvSpPr>
          <p:cNvPr id="22" name="Прямоугольник 5"/>
          <p:cNvSpPr/>
          <p:nvPr/>
        </p:nvSpPr>
        <p:spPr>
          <a:xfrm>
            <a:off x="295702" y="1616374"/>
            <a:ext cx="11600596" cy="45550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600"/>
              </a:spcAft>
              <a:defRPr/>
            </a:pPr>
            <a:r>
              <a:rPr lang="en-US" altLang="ru-RU" sz="1700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ru-RU" altLang="ru-RU" sz="2000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Автоматизация работы программного продукта </a:t>
            </a:r>
            <a:r>
              <a:rPr lang="en-US" altLang="ru-RU" sz="2000" dirty="0" err="1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TranzWare</a:t>
            </a:r>
            <a:r>
              <a:rPr lang="en-US" altLang="ru-RU" sz="2000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ru-RU" sz="2000" dirty="0" err="1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CardFactory</a:t>
            </a:r>
            <a:r>
              <a:rPr lang="ru-RU" altLang="ru-RU" sz="2000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с кардридерным модулем эмбоссера </a:t>
            </a:r>
            <a:r>
              <a:rPr lang="en-US" altLang="ru-RU" sz="2000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MATICA </a:t>
            </a:r>
            <a:r>
              <a:rPr lang="ru-RU" altLang="ru-RU" sz="2000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даст компании ООО «</a:t>
            </a:r>
            <a:r>
              <a:rPr lang="en-US" altLang="ru-RU" sz="2000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Compass Plus</a:t>
            </a:r>
            <a:r>
              <a:rPr lang="ru-RU" altLang="ru-RU" sz="2000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» и ее клиентам такие преимущества как: </a:t>
            </a:r>
          </a:p>
          <a:p>
            <a:pPr marL="342900" indent="-342900" algn="just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ru-RU" altLang="ru-RU" sz="2000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Повышение скорости выпуска карт при использовании эмбоссеров </a:t>
            </a:r>
            <a:r>
              <a:rPr lang="en-US" altLang="ru-RU" sz="2000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MATICA</a:t>
            </a:r>
            <a:r>
              <a:rPr lang="ru-RU" altLang="ru-RU" sz="2000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</a:p>
          <a:p>
            <a:pPr marL="342900" indent="-342900" algn="just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ru-RU" altLang="ru-RU" sz="2000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Отсутствие необходимости отдельно производить запись информации на чип, весь процесс персонализации будет происходить непрерывно;</a:t>
            </a:r>
          </a:p>
          <a:p>
            <a:pPr marL="342900" indent="-342900" algn="just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ru-RU" altLang="ru-RU" sz="2000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Возможность удаленной работы с кардридерным модулем;</a:t>
            </a:r>
          </a:p>
          <a:p>
            <a:pPr marL="342900" indent="-342900" algn="just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ru-RU" altLang="ru-RU" sz="2000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Возможность изменения настроек кардридерного модуля внутри собственного продукта;</a:t>
            </a:r>
          </a:p>
        </p:txBody>
      </p:sp>
    </p:spTree>
    <p:extLst>
      <p:ext uri="{BB962C8B-B14F-4D97-AF65-F5344CB8AC3E}">
        <p14:creationId xmlns:p14="http://schemas.microsoft.com/office/powerpoint/2010/main" val="13539920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DD2122-D42B-935E-28E6-4C6CC005CC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Андрей\Desktop\1\Безымянный-1.png">
            <a:extLst>
              <a:ext uri="{FF2B5EF4-FFF2-40B4-BE49-F238E27FC236}">
                <a16:creationId xmlns:a16="http://schemas.microsoft.com/office/drawing/2014/main" id="{04BE2A33-FFFE-25FD-EEAD-6F1C95FFC8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9826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B8006EA-A848-1E9A-CF42-BD3FF694A29A}"/>
              </a:ext>
            </a:extLst>
          </p:cNvPr>
          <p:cNvSpPr txBox="1"/>
          <p:nvPr/>
        </p:nvSpPr>
        <p:spPr>
          <a:xfrm>
            <a:off x="2906973" y="4367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F7F2C8-A6E1-CE8C-6B39-FFD9061FA3CF}"/>
              </a:ext>
            </a:extLst>
          </p:cNvPr>
          <p:cNvSpPr txBox="1"/>
          <p:nvPr/>
        </p:nvSpPr>
        <p:spPr>
          <a:xfrm>
            <a:off x="3288180" y="168153"/>
            <a:ext cx="56156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36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Полученные результаты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D227F79E-6812-A733-0156-6F0C6A0369C6}"/>
              </a:ext>
            </a:extLst>
          </p:cNvPr>
          <p:cNvSpPr/>
          <p:nvPr/>
        </p:nvSpPr>
        <p:spPr>
          <a:xfrm>
            <a:off x="109183" y="1041023"/>
            <a:ext cx="12082817" cy="586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2400" dirty="0"/>
              <a:t>	</a:t>
            </a:r>
            <a:endParaRPr lang="ru-RU" sz="2000" dirty="0">
              <a:latin typeface="Century Gothic" panose="020B0502020202020204" pitchFamily="34" charset="0"/>
            </a:endParaRPr>
          </a:p>
        </p:txBody>
      </p:sp>
      <p:pic>
        <p:nvPicPr>
          <p:cNvPr id="3" name="2024-05-29 10-46-47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1033" y="982637"/>
            <a:ext cx="9969934" cy="5608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671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DD2122-D42B-935E-28E6-4C6CC005CC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Андрей\Desktop\1\Безымянный-1.png">
            <a:extLst>
              <a:ext uri="{FF2B5EF4-FFF2-40B4-BE49-F238E27FC236}">
                <a16:creationId xmlns:a16="http://schemas.microsoft.com/office/drawing/2014/main" id="{04BE2A33-FFFE-25FD-EEAD-6F1C95FFC8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9826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B8006EA-A848-1E9A-CF42-BD3FF694A29A}"/>
              </a:ext>
            </a:extLst>
          </p:cNvPr>
          <p:cNvSpPr txBox="1"/>
          <p:nvPr/>
        </p:nvSpPr>
        <p:spPr>
          <a:xfrm>
            <a:off x="2906973" y="4367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F7F2C8-A6E1-CE8C-6B39-FFD9061FA3CF}"/>
              </a:ext>
            </a:extLst>
          </p:cNvPr>
          <p:cNvSpPr txBox="1"/>
          <p:nvPr/>
        </p:nvSpPr>
        <p:spPr>
          <a:xfrm>
            <a:off x="3288180" y="168153"/>
            <a:ext cx="56156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36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Полученные результаты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D227F79E-6812-A733-0156-6F0C6A0369C6}"/>
              </a:ext>
            </a:extLst>
          </p:cNvPr>
          <p:cNvSpPr/>
          <p:nvPr/>
        </p:nvSpPr>
        <p:spPr>
          <a:xfrm>
            <a:off x="109183" y="1041023"/>
            <a:ext cx="12082817" cy="586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2400" dirty="0"/>
              <a:t>	</a:t>
            </a:r>
            <a:endParaRPr lang="ru-RU" sz="200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16947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37633" y="1009934"/>
            <a:ext cx="6835526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9600" dirty="0">
                <a:solidFill>
                  <a:srgbClr val="002060"/>
                </a:solidFill>
                <a:latin typeface="Century Gothic" panose="020B0502020202020204" pitchFamily="34" charset="0"/>
              </a:rPr>
              <a:t>Спасибо </a:t>
            </a:r>
          </a:p>
          <a:p>
            <a:pPr algn="ctr"/>
            <a:r>
              <a:rPr lang="ru-RU" sz="9600" dirty="0">
                <a:solidFill>
                  <a:srgbClr val="002060"/>
                </a:solidFill>
                <a:latin typeface="Century Gothic" panose="020B0502020202020204" pitchFamily="34" charset="0"/>
              </a:rPr>
              <a:t>за</a:t>
            </a:r>
          </a:p>
          <a:p>
            <a:pPr algn="ctr"/>
            <a:r>
              <a:rPr lang="ru-RU" sz="9600" dirty="0">
                <a:solidFill>
                  <a:srgbClr val="002060"/>
                </a:solidFill>
                <a:latin typeface="Century Gothic" panose="020B0502020202020204" pitchFamily="34" charset="0"/>
              </a:rPr>
              <a:t>внимание!</a:t>
            </a:r>
          </a:p>
        </p:txBody>
      </p:sp>
    </p:spTree>
    <p:extLst>
      <p:ext uri="{BB962C8B-B14F-4D97-AF65-F5344CB8AC3E}">
        <p14:creationId xmlns:p14="http://schemas.microsoft.com/office/powerpoint/2010/main" val="33643665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Андрей\Desktop\1\Безымянный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9826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351128" y="61414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7" name="TextBox 6"/>
          <p:cNvSpPr txBox="1"/>
          <p:nvPr/>
        </p:nvSpPr>
        <p:spPr>
          <a:xfrm>
            <a:off x="3070973" y="168153"/>
            <a:ext cx="60500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Компоненты эмбоссера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675" y="1696995"/>
            <a:ext cx="3790949" cy="505459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0933" y="1696994"/>
            <a:ext cx="3790950" cy="505459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37416" y="1016230"/>
            <a:ext cx="42794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Century Gothic" panose="020B0502020202020204" pitchFamily="34" charset="0"/>
              </a:rPr>
              <a:t>Полный набор компонентов кардридерного модуля</a:t>
            </a:r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796675" y="1156772"/>
            <a:ext cx="4279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Century Gothic" panose="020B0502020202020204" pitchFamily="34" charset="0"/>
              </a:rPr>
              <a:t>Управляющая плата модуля</a:t>
            </a:r>
            <a:endParaRPr lang="en-US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7494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F0442B-81D0-2CC2-2C93-1F8DD98A2E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Андрей\Desktop\1\Безымянный-1.png">
            <a:extLst>
              <a:ext uri="{FF2B5EF4-FFF2-40B4-BE49-F238E27FC236}">
                <a16:creationId xmlns:a16="http://schemas.microsoft.com/office/drawing/2014/main" id="{E803902E-49A7-2FBD-5D9C-0949DC18B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9826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971653D-E9BB-89C3-69DA-1561D491E805}"/>
              </a:ext>
            </a:extLst>
          </p:cNvPr>
          <p:cNvSpPr txBox="1"/>
          <p:nvPr/>
        </p:nvSpPr>
        <p:spPr>
          <a:xfrm>
            <a:off x="3534770" y="45037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360129-C4CE-D333-BA85-69C53682DF73}"/>
              </a:ext>
            </a:extLst>
          </p:cNvPr>
          <p:cNvSpPr txBox="1"/>
          <p:nvPr/>
        </p:nvSpPr>
        <p:spPr>
          <a:xfrm>
            <a:off x="2644574" y="137376"/>
            <a:ext cx="69028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40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Анализ текущих решений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184595" y="2396714"/>
            <a:ext cx="1785431" cy="2270345"/>
            <a:chOff x="848488" y="2995177"/>
            <a:chExt cx="1785431" cy="2270345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8C815F1-FBB0-AD9F-28E7-EBBFBCD17690}"/>
                </a:ext>
              </a:extLst>
            </p:cNvPr>
            <p:cNvSpPr txBox="1"/>
            <p:nvPr/>
          </p:nvSpPr>
          <p:spPr>
            <a:xfrm>
              <a:off x="848488" y="4557636"/>
              <a:ext cx="178543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err="1">
                  <a:latin typeface="Century Gothic" panose="020B0502020202020204" pitchFamily="34" charset="0"/>
                </a:rPr>
                <a:t>TranzWare</a:t>
              </a:r>
              <a:r>
                <a:rPr lang="en-US" sz="2000" dirty="0">
                  <a:latin typeface="Century Gothic" panose="020B0502020202020204" pitchFamily="34" charset="0"/>
                </a:rPr>
                <a:t> </a:t>
              </a:r>
              <a:r>
                <a:rPr lang="en-US" sz="2000" dirty="0" err="1">
                  <a:latin typeface="Century Gothic" panose="020B0502020202020204" pitchFamily="34" charset="0"/>
                </a:rPr>
                <a:t>CardFactory</a:t>
              </a:r>
              <a:endParaRPr lang="ru-RU" sz="2000" dirty="0">
                <a:latin typeface="Century Gothic" panose="020B0502020202020204" pitchFamily="34" charset="0"/>
              </a:endParaRP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93C95EF-83CE-0DAD-3681-7C34EA3DFA5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2936" y="2995177"/>
              <a:ext cx="1496533" cy="1562459"/>
            </a:xfrm>
            <a:prstGeom prst="rect">
              <a:avLst/>
            </a:prstGeom>
          </p:spPr>
        </p:pic>
      </p:grpSp>
      <p:grpSp>
        <p:nvGrpSpPr>
          <p:cNvPr id="11" name="Group 10"/>
          <p:cNvGrpSpPr/>
          <p:nvPr/>
        </p:nvGrpSpPr>
        <p:grpSpPr>
          <a:xfrm>
            <a:off x="8845842" y="2957974"/>
            <a:ext cx="1959959" cy="1849381"/>
            <a:chOff x="8567446" y="2815761"/>
            <a:chExt cx="1959959" cy="1849381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EE87BB1-2774-44E0-9E86-AF7136B2D81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67446" y="2815761"/>
              <a:ext cx="1959959" cy="1068152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8C815F1-FBB0-AD9F-28E7-EBBFBCD17690}"/>
                </a:ext>
              </a:extLst>
            </p:cNvPr>
            <p:cNvSpPr txBox="1"/>
            <p:nvPr/>
          </p:nvSpPr>
          <p:spPr>
            <a:xfrm>
              <a:off x="8654709" y="3957256"/>
              <a:ext cx="178543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2000" dirty="0">
                  <a:latin typeface="Century Gothic" panose="020B0502020202020204" pitchFamily="34" charset="0"/>
                </a:rPr>
                <a:t>Эмбоссер </a:t>
              </a:r>
              <a:r>
                <a:rPr lang="en-US" sz="2000" dirty="0" err="1">
                  <a:latin typeface="Century Gothic" panose="020B0502020202020204" pitchFamily="34" charset="0"/>
                </a:rPr>
                <a:t>SmartWare</a:t>
              </a:r>
              <a:endParaRPr lang="ru-RU" sz="2000" dirty="0">
                <a:latin typeface="Century Gothic" panose="020B0502020202020204" pitchFamily="34" charset="0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763449" y="2445364"/>
            <a:ext cx="2144831" cy="1931791"/>
            <a:chOff x="9355402" y="2946927"/>
            <a:chExt cx="2144831" cy="1931791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EA6BCD99-EF0F-BB81-6E5D-841B9F66F47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55402" y="2946927"/>
              <a:ext cx="2144831" cy="1562459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DF8824C-45BD-E329-E70B-AF2E073C3BF6}"/>
                </a:ext>
              </a:extLst>
            </p:cNvPr>
            <p:cNvSpPr txBox="1"/>
            <p:nvPr/>
          </p:nvSpPr>
          <p:spPr>
            <a:xfrm>
              <a:off x="9540257" y="4509386"/>
              <a:ext cx="17751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latin typeface="Century Gothic" panose="020B0502020202020204" pitchFamily="34" charset="0"/>
                </a:rPr>
                <a:t>Maticard</a:t>
              </a:r>
              <a:r>
                <a:rPr lang="en-US" dirty="0">
                  <a:latin typeface="Century Gothic" panose="020B0502020202020204" pitchFamily="34" charset="0"/>
                </a:rPr>
                <a:t> PRO</a:t>
              </a:r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6223D05A-6CC1-3BB0-56EC-E48ED1372BC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3051580" y="2997200"/>
            <a:ext cx="1475297" cy="44019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3FE7613-C3BD-ED6E-0B2C-B1B4C6E9DC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800000" flipH="1">
            <a:off x="3062454" y="3442475"/>
            <a:ext cx="1475297" cy="44019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223D05A-6CC1-3BB0-56EC-E48ED1372BC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7133976" y="2997200"/>
            <a:ext cx="1475297" cy="44019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3FE7613-C3BD-ED6E-0B2C-B1B4C6E9DC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800000" flipH="1">
            <a:off x="7144850" y="3442475"/>
            <a:ext cx="1475297" cy="44019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72B8CBA-1FE8-450E-1183-4DF1802B2AF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0485" y="1120015"/>
            <a:ext cx="1810669" cy="108518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223D05A-6CC1-3BB0-56EC-E48ED1372BC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9449618" y="2490841"/>
            <a:ext cx="752404" cy="27870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223D05A-6CC1-3BB0-56EC-E48ED1372BC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9308927">
            <a:off x="6798500" y="4505633"/>
            <a:ext cx="1584729" cy="428898"/>
          </a:xfrm>
          <a:prstGeom prst="rect">
            <a:avLst/>
          </a:prstGeom>
        </p:spPr>
      </p:pic>
      <p:grpSp>
        <p:nvGrpSpPr>
          <p:cNvPr id="24" name="Group 23"/>
          <p:cNvGrpSpPr/>
          <p:nvPr/>
        </p:nvGrpSpPr>
        <p:grpSpPr>
          <a:xfrm>
            <a:off x="4936870" y="4516335"/>
            <a:ext cx="1785431" cy="2128878"/>
            <a:chOff x="5808303" y="4460011"/>
            <a:chExt cx="1785431" cy="2128878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723E8D1F-D839-4A4B-B861-F9F72C4136A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81979" y="4460011"/>
              <a:ext cx="838080" cy="1667339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8C815F1-FBB0-AD9F-28E7-EBBFBCD17690}"/>
                </a:ext>
              </a:extLst>
            </p:cNvPr>
            <p:cNvSpPr txBox="1"/>
            <p:nvPr/>
          </p:nvSpPr>
          <p:spPr>
            <a:xfrm>
              <a:off x="5808303" y="6188779"/>
              <a:ext cx="178543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2000" dirty="0">
                  <a:latin typeface="Century Gothic" panose="020B0502020202020204" pitchFamily="34" charset="0"/>
                </a:rPr>
                <a:t>Кардридер</a:t>
              </a:r>
            </a:p>
          </p:txBody>
        </p:sp>
      </p:grpSp>
      <p:grpSp>
        <p:nvGrpSpPr>
          <p:cNvPr id="27" name="Group 26"/>
          <p:cNvGrpSpPr/>
          <p:nvPr/>
        </p:nvGrpSpPr>
        <p:grpSpPr>
          <a:xfrm rot="1277470">
            <a:off x="3208653" y="4635912"/>
            <a:ext cx="1575686" cy="800421"/>
            <a:chOff x="2071940" y="4941171"/>
            <a:chExt cx="1486171" cy="885465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6223D05A-6CC1-3BB0-56EC-E48ED1372BC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10800000">
              <a:off x="2071940" y="4941171"/>
              <a:ext cx="1475297" cy="440190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23FE7613-C3BD-ED6E-0B2C-B1B4C6E9DCA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10800000" flipH="1">
              <a:off x="2082814" y="5386446"/>
              <a:ext cx="1475297" cy="440190"/>
            </a:xfrm>
            <a:prstGeom prst="rect">
              <a:avLst/>
            </a:prstGeom>
          </p:spPr>
        </p:pic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6223D05A-6CC1-3BB0-56EC-E48ED1372BC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15254" y="5353805"/>
            <a:ext cx="1584729" cy="428898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59133C89-31B9-47E1-A76D-E40CE3A781D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0147" y="5247676"/>
            <a:ext cx="2206943" cy="865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221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Андрей\Desktop\1\Безымянный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9826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668737" y="1407607"/>
            <a:ext cx="10849972" cy="47459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ru-RU" altLang="ru-RU" sz="2400" b="1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Объект</a:t>
            </a:r>
            <a:r>
              <a:rPr lang="ru-RU" altLang="ru-RU" sz="2000" b="1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</a:p>
          <a:p>
            <a:pPr algn="just">
              <a:lnSpc>
                <a:spcPct val="120000"/>
              </a:lnSpc>
              <a:defRPr/>
            </a:pPr>
            <a:r>
              <a:rPr lang="ru-RU" altLang="ru-RU" sz="2000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Процесс записи информации о клиенте банка на чип пластиковой карты через кардридерный модуль эмбоссера </a:t>
            </a:r>
            <a:r>
              <a:rPr lang="en-US" altLang="ru-RU" sz="2000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MATICA.</a:t>
            </a:r>
            <a:r>
              <a:rPr lang="ru-RU" altLang="ru-RU" sz="2000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altLang="ru-RU" sz="2000" dirty="0">
              <a:latin typeface="Century Gothic" panose="020B0502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20000"/>
              </a:lnSpc>
              <a:defRPr/>
            </a:pPr>
            <a:r>
              <a:rPr lang="ru-RU" altLang="ru-RU" sz="2400" b="1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Предмет:</a:t>
            </a:r>
          </a:p>
          <a:p>
            <a:pPr algn="just">
              <a:lnSpc>
                <a:spcPct val="120000"/>
              </a:lnSpc>
              <a:defRPr/>
            </a:pPr>
            <a:r>
              <a:rPr lang="ru-RU" altLang="ru-RU" sz="2000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Информационное и программное обеспечение для настройки обработки карт, хранения данных настроек и обработки банковских карт средствами эмбоссеров и кардридеров и средства аппаратного и программного взаимодействия с кардридерным модулем эмбоссера </a:t>
            </a:r>
            <a:r>
              <a:rPr lang="en-US" altLang="ru-RU" sz="2000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MATICA</a:t>
            </a:r>
            <a:r>
              <a:rPr lang="ru-RU" altLang="ru-RU" sz="2000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</a:p>
          <a:p>
            <a:pPr algn="ctr">
              <a:lnSpc>
                <a:spcPct val="120000"/>
              </a:lnSpc>
              <a:defRPr/>
            </a:pPr>
            <a:r>
              <a:rPr lang="ru-RU" altLang="ru-RU" sz="2400" b="1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Цель: </a:t>
            </a:r>
          </a:p>
          <a:p>
            <a:pPr algn="just">
              <a:lnSpc>
                <a:spcPct val="120000"/>
              </a:lnSpc>
              <a:defRPr/>
            </a:pPr>
            <a:r>
              <a:rPr lang="ru-RU" altLang="ru-RU" sz="2000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Обеспечение и автоматизация работы программного продукта </a:t>
            </a:r>
            <a:r>
              <a:rPr lang="en-US" altLang="ru-RU" sz="2000" dirty="0" err="1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TranzWare</a:t>
            </a:r>
            <a:r>
              <a:rPr lang="en-US" altLang="ru-RU" sz="2000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ru-RU" sz="2000" dirty="0" err="1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CardFactory</a:t>
            </a:r>
            <a:r>
              <a:rPr lang="ru-RU" altLang="ru-RU" sz="2000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с кардридерным модулем эмбоссера </a:t>
            </a:r>
            <a:r>
              <a:rPr lang="en-US" altLang="ru-RU" sz="2000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MATICA </a:t>
            </a:r>
            <a:r>
              <a:rPr lang="ru-RU" altLang="ru-RU" sz="2000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для осуществления записи информации о клиенте банка на чип пластиковой карты.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370997" y="53226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6721" y="26251"/>
            <a:ext cx="9474005" cy="1012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1786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Андрей\Desktop\1\Безымянный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9826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181689" y="860650"/>
            <a:ext cx="11808823" cy="59785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lang="en-US" altLang="ru-RU" sz="2400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ru-RU" altLang="ru-RU" sz="2100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Для достижения поставленной цели необходимо выполнить следующие задачи: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ru-RU" sz="2100" dirty="0">
                <a:latin typeface="Century Gothic" panose="020B0502020202020204" pitchFamily="34" charset="0"/>
              </a:rPr>
              <a:t>Выполнить анализ работы эмбоссера </a:t>
            </a:r>
            <a:r>
              <a:rPr lang="en-US" sz="2100" dirty="0">
                <a:latin typeface="Century Gothic" panose="020B0502020202020204" pitchFamily="34" charset="0"/>
              </a:rPr>
              <a:t>MATICA </a:t>
            </a:r>
            <a:r>
              <a:rPr lang="ru-RU" sz="2100" dirty="0">
                <a:latin typeface="Century Gothic" panose="020B0502020202020204" pitchFamily="34" charset="0"/>
              </a:rPr>
              <a:t>и методов аппаратного и программного взаимодействия с его кардридерным модулем;</a:t>
            </a:r>
            <a:endParaRPr lang="en-US" sz="2100" dirty="0">
              <a:latin typeface="Century Gothic" panose="020B0502020202020204" pitchFamily="34" charset="0"/>
            </a:endParaRP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ru-RU" sz="2100" dirty="0">
                <a:latin typeface="Century Gothic" panose="020B0502020202020204" pitchFamily="34" charset="0"/>
              </a:rPr>
              <a:t>Провести теоретический анализ возможностей программной платформы </a:t>
            </a:r>
            <a:r>
              <a:rPr lang="en-US" sz="2100" dirty="0" err="1">
                <a:latin typeface="Century Gothic" panose="020B0502020202020204" pitchFamily="34" charset="0"/>
              </a:rPr>
              <a:t>FloraWare</a:t>
            </a:r>
            <a:r>
              <a:rPr lang="ru-RU" sz="2100" dirty="0">
                <a:latin typeface="Century Gothic" panose="020B0502020202020204" pitchFamily="34" charset="0"/>
              </a:rPr>
              <a:t>, использующихся для осуществления сетевого взаимодействия;</a:t>
            </a:r>
            <a:endParaRPr lang="en-US" sz="2100" dirty="0">
              <a:latin typeface="Century Gothic" panose="020B0502020202020204" pitchFamily="34" charset="0"/>
            </a:endParaRP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ru-RU" sz="2100" dirty="0">
                <a:latin typeface="Century Gothic" panose="020B0502020202020204" pitchFamily="34" charset="0"/>
              </a:rPr>
              <a:t>Провести анализ структуры программного продукта </a:t>
            </a:r>
            <a:r>
              <a:rPr lang="en-US" sz="2100" dirty="0" err="1">
                <a:latin typeface="Century Gothic" panose="020B0502020202020204" pitchFamily="34" charset="0"/>
              </a:rPr>
              <a:t>TranzWare</a:t>
            </a:r>
            <a:r>
              <a:rPr lang="en-US" sz="2100" dirty="0">
                <a:latin typeface="Century Gothic" panose="020B0502020202020204" pitchFamily="34" charset="0"/>
              </a:rPr>
              <a:t> </a:t>
            </a:r>
            <a:r>
              <a:rPr lang="en-US" sz="2100" dirty="0" err="1">
                <a:latin typeface="Century Gothic" panose="020B0502020202020204" pitchFamily="34" charset="0"/>
              </a:rPr>
              <a:t>CardFactory</a:t>
            </a:r>
            <a:r>
              <a:rPr lang="en-US" sz="2100" dirty="0">
                <a:latin typeface="Century Gothic" panose="020B0502020202020204" pitchFamily="34" charset="0"/>
              </a:rPr>
              <a:t> </a:t>
            </a:r>
            <a:r>
              <a:rPr lang="ru-RU" sz="2100" dirty="0">
                <a:latin typeface="Century Gothic" panose="020B0502020202020204" pitchFamily="34" charset="0"/>
              </a:rPr>
              <a:t>и структуры существующих драйверов кардридеров; </a:t>
            </a:r>
            <a:endParaRPr lang="en-US" sz="2100" dirty="0">
              <a:latin typeface="Century Gothic" panose="020B0502020202020204" pitchFamily="34" charset="0"/>
            </a:endParaRP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ru-RU" sz="2100" dirty="0">
                <a:latin typeface="Century Gothic" panose="020B0502020202020204" pitchFamily="34" charset="0"/>
              </a:rPr>
              <a:t>Описать проектное решение для управления кардридерным модулем эмбоссера </a:t>
            </a:r>
            <a:r>
              <a:rPr lang="en-US" sz="2100" dirty="0">
                <a:latin typeface="Century Gothic" panose="020B0502020202020204" pitchFamily="34" charset="0"/>
              </a:rPr>
              <a:t>MATICA;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ru-RU" sz="2100" dirty="0">
                <a:latin typeface="Century Gothic" panose="020B0502020202020204" pitchFamily="34" charset="0"/>
              </a:rPr>
              <a:t>Получить результаты опытной эксплуатации разработанной программной библиотеки.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248167" y="38213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8167" y="60791"/>
            <a:ext cx="5675868" cy="1012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2613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Андрей\Desktop\1\Безымянный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9826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534770" y="45037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7" name="TextBox 6"/>
          <p:cNvSpPr txBox="1"/>
          <p:nvPr/>
        </p:nvSpPr>
        <p:spPr>
          <a:xfrm>
            <a:off x="2139628" y="111822"/>
            <a:ext cx="79127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40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Результаты анализа </a:t>
            </a:r>
            <a:r>
              <a:rPr lang="en-US" sz="4000" dirty="0" err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FloraWare</a:t>
            </a:r>
            <a:endParaRPr lang="ru-RU" sz="400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F1DBCE9-7EDD-C8A1-1C96-7712C196D26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594" y="3168762"/>
            <a:ext cx="1665203" cy="146537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B45C4F2-83F8-7E63-5A7F-55DCF21B4F67}"/>
              </a:ext>
            </a:extLst>
          </p:cNvPr>
          <p:cNvSpPr txBox="1"/>
          <p:nvPr/>
        </p:nvSpPr>
        <p:spPr>
          <a:xfrm>
            <a:off x="1011049" y="4612473"/>
            <a:ext cx="14942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>
                <a:latin typeface="Century Gothic" panose="020B0502020202020204" pitchFamily="34" charset="0"/>
              </a:rPr>
              <a:t>FloraWare</a:t>
            </a:r>
            <a:endParaRPr lang="ru-RU" sz="2000" dirty="0">
              <a:latin typeface="Century Gothic" panose="020B0502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26F21BF-4FFB-C471-BD15-5D78796E9C17}"/>
              </a:ext>
            </a:extLst>
          </p:cNvPr>
          <p:cNvSpPr/>
          <p:nvPr/>
        </p:nvSpPr>
        <p:spPr>
          <a:xfrm>
            <a:off x="3281681" y="1158262"/>
            <a:ext cx="8696960" cy="5486378"/>
          </a:xfrm>
          <a:prstGeom prst="rect">
            <a:avLst/>
          </a:prstGeom>
          <a:noFill/>
          <a:ln w="762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DC8573-D78C-B14C-4507-D4DABFFBE1AC}"/>
              </a:ext>
            </a:extLst>
          </p:cNvPr>
          <p:cNvSpPr txBox="1"/>
          <p:nvPr/>
        </p:nvSpPr>
        <p:spPr>
          <a:xfrm>
            <a:off x="8244718" y="2831367"/>
            <a:ext cx="36153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>
                <a:latin typeface="Century Gothic" panose="020B0502020202020204" pitchFamily="34" charset="0"/>
              </a:rPr>
              <a:t>Инструменты разработки/тестирования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4140864" y="1509120"/>
            <a:ext cx="3084147" cy="1971911"/>
            <a:chOff x="3625235" y="1729465"/>
            <a:chExt cx="2728230" cy="1744349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16F5385B-82BF-9994-60D6-96CEF66D4EA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63040" y="1729465"/>
              <a:ext cx="1841152" cy="1341236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87E0851-078A-9C9C-AE72-EE0675FFE32A}"/>
                </a:ext>
              </a:extLst>
            </p:cNvPr>
            <p:cNvSpPr txBox="1"/>
            <p:nvPr/>
          </p:nvSpPr>
          <p:spPr>
            <a:xfrm>
              <a:off x="3625235" y="3073704"/>
              <a:ext cx="27282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2000" dirty="0">
                  <a:latin typeface="Century Gothic" panose="020B0502020202020204" pitchFamily="34" charset="0"/>
                </a:rPr>
                <a:t>Объектная машина</a:t>
              </a: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99D6B4F5-4F08-09C3-BAAB-6BC31A2A46C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9770" y="1278178"/>
            <a:ext cx="1665203" cy="1465377"/>
          </a:xfrm>
          <a:prstGeom prst="rect">
            <a:avLst/>
          </a:prstGeom>
        </p:spPr>
      </p:pic>
      <p:pic>
        <p:nvPicPr>
          <p:cNvPr id="1026" name="Picture 2" descr="Picture background">
            <a:extLst>
              <a:ext uri="{FF2B5EF4-FFF2-40B4-BE49-F238E27FC236}">
                <a16:creationId xmlns:a16="http://schemas.microsoft.com/office/drawing/2014/main" id="{AC7C7E95-9F35-B009-929F-0A28478BF5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3656" y="4367342"/>
            <a:ext cx="1482419" cy="1449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529C2627-CD5F-A902-B215-21B7C19F6F64}"/>
              </a:ext>
            </a:extLst>
          </p:cNvPr>
          <p:cNvSpPr/>
          <p:nvPr/>
        </p:nvSpPr>
        <p:spPr>
          <a:xfrm>
            <a:off x="5979802" y="3659386"/>
            <a:ext cx="5880225" cy="2865120"/>
          </a:xfrm>
          <a:prstGeom prst="rect">
            <a:avLst/>
          </a:prstGeom>
          <a:noFill/>
          <a:ln w="762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8AF9E84-9983-8330-64F7-2A0E560EB8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04192" y="4339959"/>
            <a:ext cx="1669528" cy="166952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86577F3-4CC3-19A8-55D7-8A0E035500C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16897" y="3849601"/>
            <a:ext cx="1005746" cy="73574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00927BD-963C-6B41-2286-55D7E5EC7DF9}"/>
              </a:ext>
            </a:extLst>
          </p:cNvPr>
          <p:cNvSpPr txBox="1"/>
          <p:nvPr/>
        </p:nvSpPr>
        <p:spPr>
          <a:xfrm>
            <a:off x="8716897" y="5644189"/>
            <a:ext cx="86738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400" dirty="0">
                <a:latin typeface="Century Gothic" panose="020B0502020202020204" pitchFamily="34" charset="0"/>
              </a:rPr>
              <a:t>...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E25386FE-E8B7-1759-A3B7-3CFD1C72110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01120" y="4648430"/>
            <a:ext cx="1058228" cy="1058228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F6E18158-733D-547D-27F2-2322D429F79C}"/>
              </a:ext>
            </a:extLst>
          </p:cNvPr>
          <p:cNvSpPr txBox="1"/>
          <p:nvPr/>
        </p:nvSpPr>
        <p:spPr>
          <a:xfrm>
            <a:off x="10884973" y="3843032"/>
            <a:ext cx="86738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400" dirty="0">
                <a:latin typeface="Century Gothic" panose="020B0502020202020204" pitchFamily="34" charset="0"/>
              </a:rPr>
              <a:t>...</a:t>
            </a:r>
          </a:p>
        </p:txBody>
      </p:sp>
      <p:cxnSp>
        <p:nvCxnSpPr>
          <p:cNvPr id="16" name="Straight Connector 15"/>
          <p:cNvCxnSpPr>
            <a:stCxn id="1026" idx="3"/>
            <a:endCxn id="17" idx="1"/>
          </p:cNvCxnSpPr>
          <p:nvPr/>
        </p:nvCxnSpPr>
        <p:spPr>
          <a:xfrm>
            <a:off x="5386075" y="5091946"/>
            <a:ext cx="593727" cy="0"/>
          </a:xfrm>
          <a:prstGeom prst="line">
            <a:avLst/>
          </a:prstGeom>
          <a:ln w="571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9B45C4F2-83F8-7E63-5A7F-55DCF21B4F67}"/>
              </a:ext>
            </a:extLst>
          </p:cNvPr>
          <p:cNvSpPr txBox="1"/>
          <p:nvPr/>
        </p:nvSpPr>
        <p:spPr>
          <a:xfrm>
            <a:off x="3536045" y="5803800"/>
            <a:ext cx="18559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>
                <a:latin typeface="Century Gothic" panose="020B0502020202020204" pitchFamily="34" charset="0"/>
              </a:rPr>
              <a:t>Приложение</a:t>
            </a:r>
          </a:p>
        </p:txBody>
      </p:sp>
      <p:cxnSp>
        <p:nvCxnSpPr>
          <p:cNvPr id="32" name="Straight Connector 31"/>
          <p:cNvCxnSpPr>
            <a:stCxn id="3" idx="3"/>
            <a:endCxn id="6" idx="1"/>
          </p:cNvCxnSpPr>
          <p:nvPr/>
        </p:nvCxnSpPr>
        <p:spPr>
          <a:xfrm>
            <a:off x="2590797" y="3901451"/>
            <a:ext cx="690884" cy="0"/>
          </a:xfrm>
          <a:prstGeom prst="line">
            <a:avLst/>
          </a:prstGeom>
          <a:ln w="571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urved Connector 8"/>
          <p:cNvCxnSpPr>
            <a:stCxn id="19" idx="3"/>
            <a:endCxn id="21" idx="1"/>
          </p:cNvCxnSpPr>
          <p:nvPr/>
        </p:nvCxnSpPr>
        <p:spPr>
          <a:xfrm flipV="1">
            <a:off x="7673720" y="4217475"/>
            <a:ext cx="1043177" cy="957248"/>
          </a:xfrm>
          <a:prstGeom prst="curvedConnector3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19" idx="3"/>
            <a:endCxn id="27" idx="1"/>
          </p:cNvCxnSpPr>
          <p:nvPr/>
        </p:nvCxnSpPr>
        <p:spPr>
          <a:xfrm>
            <a:off x="7673720" y="5174723"/>
            <a:ext cx="1027400" cy="2821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urved Connector 29"/>
          <p:cNvCxnSpPr>
            <a:stCxn id="19" idx="3"/>
            <a:endCxn id="23" idx="1"/>
          </p:cNvCxnSpPr>
          <p:nvPr/>
        </p:nvCxnSpPr>
        <p:spPr>
          <a:xfrm>
            <a:off x="7673720" y="5174723"/>
            <a:ext cx="1043177" cy="854187"/>
          </a:xfrm>
          <a:prstGeom prst="curvedConnector3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21" idx="3"/>
            <a:endCxn id="28" idx="1"/>
          </p:cNvCxnSpPr>
          <p:nvPr/>
        </p:nvCxnSpPr>
        <p:spPr>
          <a:xfrm>
            <a:off x="9722643" y="4217475"/>
            <a:ext cx="1162330" cy="10278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64160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F0442B-81D0-2CC2-2C93-1F8DD98A2E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Андрей\Desktop\1\Безымянный-1.png">
            <a:extLst>
              <a:ext uri="{FF2B5EF4-FFF2-40B4-BE49-F238E27FC236}">
                <a16:creationId xmlns:a16="http://schemas.microsoft.com/office/drawing/2014/main" id="{E803902E-49A7-2FBD-5D9C-0949DC18B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9826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971653D-E9BB-89C3-69DA-1561D491E805}"/>
              </a:ext>
            </a:extLst>
          </p:cNvPr>
          <p:cNvSpPr txBox="1"/>
          <p:nvPr/>
        </p:nvSpPr>
        <p:spPr>
          <a:xfrm>
            <a:off x="3534770" y="45037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360129-C4CE-D333-BA85-69C53682DF73}"/>
              </a:ext>
            </a:extLst>
          </p:cNvPr>
          <p:cNvSpPr txBox="1"/>
          <p:nvPr/>
        </p:nvSpPr>
        <p:spPr>
          <a:xfrm>
            <a:off x="466093" y="126229"/>
            <a:ext cx="112598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40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Результаты анализа </a:t>
            </a:r>
            <a:r>
              <a:rPr lang="en-US" sz="4000" dirty="0" err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TranzWare</a:t>
            </a:r>
            <a:r>
              <a:rPr lang="en-US" sz="40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 </a:t>
            </a:r>
            <a:r>
              <a:rPr lang="en-US" sz="4000" dirty="0" err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CardFactory</a:t>
            </a:r>
            <a:endParaRPr lang="ru-RU" sz="400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922DFC1-2A46-794C-69A1-1717CEF2A71D}"/>
              </a:ext>
            </a:extLst>
          </p:cNvPr>
          <p:cNvSpPr/>
          <p:nvPr/>
        </p:nvSpPr>
        <p:spPr>
          <a:xfrm>
            <a:off x="3281681" y="1158262"/>
            <a:ext cx="8696960" cy="5486378"/>
          </a:xfrm>
          <a:prstGeom prst="rect">
            <a:avLst/>
          </a:prstGeom>
          <a:noFill/>
          <a:ln w="762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C815F1-FBB0-AD9F-28E7-EBBFBCD17690}"/>
              </a:ext>
            </a:extLst>
          </p:cNvPr>
          <p:cNvSpPr txBox="1"/>
          <p:nvPr/>
        </p:nvSpPr>
        <p:spPr>
          <a:xfrm>
            <a:off x="800067" y="4682680"/>
            <a:ext cx="17854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>
                <a:latin typeface="Century Gothic" panose="020B0502020202020204" pitchFamily="34" charset="0"/>
              </a:rPr>
              <a:t>TranzWare</a:t>
            </a:r>
            <a:r>
              <a:rPr lang="en-US" sz="2000" dirty="0">
                <a:latin typeface="Century Gothic" panose="020B0502020202020204" pitchFamily="34" charset="0"/>
              </a:rPr>
              <a:t> </a:t>
            </a:r>
            <a:r>
              <a:rPr lang="en-US" sz="2000" dirty="0" err="1">
                <a:latin typeface="Century Gothic" panose="020B0502020202020204" pitchFamily="34" charset="0"/>
              </a:rPr>
              <a:t>CardFactory</a:t>
            </a:r>
            <a:endParaRPr lang="ru-RU" sz="2000" dirty="0">
              <a:latin typeface="Century Gothic" panose="020B0502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93C95EF-83CE-0DAD-3681-7C34EA3DFA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517" y="3120221"/>
            <a:ext cx="1496533" cy="1562459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3534770" y="1494327"/>
            <a:ext cx="2828765" cy="1275810"/>
            <a:chOff x="3316223" y="1549485"/>
            <a:chExt cx="2828765" cy="127581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9133C89-31B9-47E1-A76D-E40CE3A781D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27135" y="1549485"/>
              <a:ext cx="2206943" cy="865707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F688B33-993A-A778-16F7-6315C19BA62A}"/>
                </a:ext>
              </a:extLst>
            </p:cNvPr>
            <p:cNvSpPr txBox="1"/>
            <p:nvPr/>
          </p:nvSpPr>
          <p:spPr>
            <a:xfrm>
              <a:off x="3316223" y="2425185"/>
              <a:ext cx="282876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2000" dirty="0">
                  <a:latin typeface="Century Gothic" panose="020B0502020202020204" pitchFamily="34" charset="0"/>
                </a:rPr>
                <a:t>Карточные продукты</a:t>
              </a:r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A922DFC1-2A46-794C-69A1-1717CEF2A71D}"/>
              </a:ext>
            </a:extLst>
          </p:cNvPr>
          <p:cNvSpPr/>
          <p:nvPr/>
        </p:nvSpPr>
        <p:spPr>
          <a:xfrm>
            <a:off x="3534770" y="3168931"/>
            <a:ext cx="2828765" cy="3294499"/>
          </a:xfrm>
          <a:prstGeom prst="rect">
            <a:avLst/>
          </a:prstGeom>
          <a:noFill/>
          <a:ln w="762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/>
          <p:cNvCxnSpPr>
            <a:stCxn id="10" idx="2"/>
            <a:endCxn id="11" idx="0"/>
          </p:cNvCxnSpPr>
          <p:nvPr/>
        </p:nvCxnSpPr>
        <p:spPr>
          <a:xfrm>
            <a:off x="4949153" y="2770137"/>
            <a:ext cx="0" cy="398794"/>
          </a:xfrm>
          <a:prstGeom prst="line">
            <a:avLst/>
          </a:prstGeom>
          <a:ln w="571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719500" y="3441700"/>
            <a:ext cx="246539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Century Gothic" panose="020B0502020202020204" pitchFamily="34" charset="0"/>
              <a:buChar char="―"/>
            </a:pPr>
            <a:r>
              <a:rPr lang="ru-RU" sz="2800" dirty="0">
                <a:latin typeface="Century Gothic" panose="020B0502020202020204" pitchFamily="34" charset="0"/>
              </a:rPr>
              <a:t>Модуль 1</a:t>
            </a:r>
          </a:p>
          <a:p>
            <a:pPr marL="457200" indent="-457200">
              <a:buFont typeface="Century Gothic" panose="020B0502020202020204" pitchFamily="34" charset="0"/>
              <a:buChar char="―"/>
            </a:pPr>
            <a:r>
              <a:rPr lang="ru-RU" sz="2800" dirty="0">
                <a:latin typeface="Century Gothic" panose="020B0502020202020204" pitchFamily="34" charset="0"/>
              </a:rPr>
              <a:t>Модуль </a:t>
            </a:r>
            <a:r>
              <a:rPr lang="en-US" sz="2800" dirty="0">
                <a:latin typeface="Century Gothic" panose="020B0502020202020204" pitchFamily="34" charset="0"/>
              </a:rPr>
              <a:t>2</a:t>
            </a:r>
            <a:endParaRPr lang="ru-RU" sz="2800" dirty="0">
              <a:latin typeface="Century Gothic" panose="020B0502020202020204" pitchFamily="34" charset="0"/>
            </a:endParaRPr>
          </a:p>
          <a:p>
            <a:pPr marL="457200" indent="-457200">
              <a:buFont typeface="Century Gothic" panose="020B0502020202020204" pitchFamily="34" charset="0"/>
              <a:buChar char="―"/>
            </a:pPr>
            <a:r>
              <a:rPr lang="ru-RU" sz="2800" dirty="0">
                <a:latin typeface="Century Gothic" panose="020B0502020202020204" pitchFamily="34" charset="0"/>
              </a:rPr>
              <a:t>Модуль </a:t>
            </a:r>
            <a:r>
              <a:rPr lang="en-US" sz="2800" dirty="0">
                <a:latin typeface="Century Gothic" panose="020B0502020202020204" pitchFamily="34" charset="0"/>
              </a:rPr>
              <a:t>3</a:t>
            </a:r>
            <a:endParaRPr lang="ru-RU" sz="2800" dirty="0">
              <a:latin typeface="Century Gothic" panose="020B0502020202020204" pitchFamily="34" charset="0"/>
            </a:endParaRPr>
          </a:p>
          <a:p>
            <a:pPr marL="457200" indent="-457200">
              <a:buFont typeface="Century Gothic" panose="020B0502020202020204" pitchFamily="34" charset="0"/>
              <a:buChar char="―"/>
            </a:pPr>
            <a:r>
              <a:rPr lang="ru-RU" sz="2800" dirty="0">
                <a:latin typeface="Century Gothic" panose="020B0502020202020204" pitchFamily="34" charset="0"/>
              </a:rPr>
              <a:t>Модуль </a:t>
            </a:r>
            <a:r>
              <a:rPr lang="en-US" sz="2800" dirty="0">
                <a:latin typeface="Century Gothic" panose="020B0502020202020204" pitchFamily="34" charset="0"/>
              </a:rPr>
              <a:t>4</a:t>
            </a:r>
            <a:endParaRPr lang="ru-RU" sz="2800" dirty="0">
              <a:latin typeface="Century Gothic" panose="020B0502020202020204" pitchFamily="34" charset="0"/>
            </a:endParaRPr>
          </a:p>
          <a:p>
            <a:pPr marL="457200" indent="-457200">
              <a:buFont typeface="Century Gothic" panose="020B0502020202020204" pitchFamily="34" charset="0"/>
              <a:buChar char="―"/>
            </a:pPr>
            <a:r>
              <a:rPr lang="ru-RU" sz="2800" dirty="0">
                <a:latin typeface="Century Gothic" panose="020B0502020202020204" pitchFamily="34" charset="0"/>
              </a:rPr>
              <a:t>...</a:t>
            </a:r>
          </a:p>
          <a:p>
            <a:pPr marL="457200" indent="-457200">
              <a:buFont typeface="Century Gothic" panose="020B0502020202020204" pitchFamily="34" charset="0"/>
              <a:buChar char="―"/>
            </a:pPr>
            <a:r>
              <a:rPr lang="ru-RU" sz="2800" dirty="0">
                <a:latin typeface="Century Gothic" panose="020B0502020202020204" pitchFamily="34" charset="0"/>
              </a:rPr>
              <a:t>Модуль </a:t>
            </a:r>
            <a:r>
              <a:rPr lang="en-US" sz="2800" dirty="0">
                <a:latin typeface="Century Gothic" panose="020B0502020202020204" pitchFamily="34" charset="0"/>
              </a:rPr>
              <a:t>n</a:t>
            </a:r>
          </a:p>
        </p:txBody>
      </p:sp>
      <p:cxnSp>
        <p:nvCxnSpPr>
          <p:cNvPr id="17" name="Straight Connector 16"/>
          <p:cNvCxnSpPr>
            <a:stCxn id="6" idx="1"/>
            <a:endCxn id="8" idx="3"/>
          </p:cNvCxnSpPr>
          <p:nvPr/>
        </p:nvCxnSpPr>
        <p:spPr>
          <a:xfrm flipH="1">
            <a:off x="2441050" y="3901451"/>
            <a:ext cx="840631" cy="0"/>
          </a:xfrm>
          <a:prstGeom prst="line">
            <a:avLst/>
          </a:prstGeom>
          <a:ln w="571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26"/>
          <p:cNvGrpSpPr/>
          <p:nvPr/>
        </p:nvGrpSpPr>
        <p:grpSpPr>
          <a:xfrm>
            <a:off x="8102627" y="1375492"/>
            <a:ext cx="1269461" cy="1562459"/>
            <a:chOff x="6691613" y="1494327"/>
            <a:chExt cx="1269461" cy="1562459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E3491331-5420-4D91-B017-712E5A6C157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48808" y="1494327"/>
              <a:ext cx="1164942" cy="1562459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C0A6251-3A3B-06AD-FFB2-18AD25A5A38C}"/>
                </a:ext>
              </a:extLst>
            </p:cNvPr>
            <p:cNvSpPr txBox="1"/>
            <p:nvPr/>
          </p:nvSpPr>
          <p:spPr>
            <a:xfrm>
              <a:off x="6691613" y="2156168"/>
              <a:ext cx="126946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1600" dirty="0">
                  <a:latin typeface="Century Gothic" panose="020B0502020202020204" pitchFamily="34" charset="0"/>
                </a:rPr>
                <a:t>Модуль </a:t>
              </a:r>
            </a:p>
            <a:p>
              <a:pPr algn="ctr"/>
              <a:r>
                <a:rPr lang="ru-RU" sz="1600" dirty="0">
                  <a:latin typeface="Century Gothic" panose="020B0502020202020204" pitchFamily="34" charset="0"/>
                </a:rPr>
                <a:t>настроек 2</a:t>
              </a:r>
              <a:endParaRPr lang="en-US" sz="1600" dirty="0">
                <a:latin typeface="Century Gothic" panose="020B0502020202020204" pitchFamily="34" charset="0"/>
              </a:endParaRP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10258120" y="1375492"/>
            <a:ext cx="1269461" cy="1562459"/>
            <a:chOff x="6691613" y="1494327"/>
            <a:chExt cx="1269461" cy="1562459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E3491331-5420-4D91-B017-712E5A6C157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48808" y="1494327"/>
              <a:ext cx="1164942" cy="1562459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C0A6251-3A3B-06AD-FFB2-18AD25A5A38C}"/>
                </a:ext>
              </a:extLst>
            </p:cNvPr>
            <p:cNvSpPr txBox="1"/>
            <p:nvPr/>
          </p:nvSpPr>
          <p:spPr>
            <a:xfrm>
              <a:off x="6691613" y="2156168"/>
              <a:ext cx="126946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1600" dirty="0">
                  <a:latin typeface="Century Gothic" panose="020B0502020202020204" pitchFamily="34" charset="0"/>
                </a:rPr>
                <a:t>Модуль </a:t>
              </a:r>
            </a:p>
            <a:p>
              <a:pPr algn="ctr"/>
              <a:r>
                <a:rPr lang="ru-RU" sz="1600" dirty="0">
                  <a:latin typeface="Century Gothic" panose="020B0502020202020204" pitchFamily="34" charset="0"/>
                </a:rPr>
                <a:t>настроек </a:t>
              </a:r>
              <a:r>
                <a:rPr lang="en-US" sz="1600" dirty="0">
                  <a:latin typeface="Century Gothic" panose="020B0502020202020204" pitchFamily="34" charset="0"/>
                </a:rPr>
                <a:t>n</a:t>
              </a:r>
            </a:p>
          </p:txBody>
        </p:sp>
      </p:grpSp>
      <p:sp>
        <p:nvSpPr>
          <p:cNvPr id="35" name="Rectangle 34"/>
          <p:cNvSpPr/>
          <p:nvPr/>
        </p:nvSpPr>
        <p:spPr>
          <a:xfrm>
            <a:off x="9481454" y="1885269"/>
            <a:ext cx="61266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4000" dirty="0">
                <a:latin typeface="Century Gothic" panose="020B0502020202020204" pitchFamily="34" charset="0"/>
              </a:rPr>
              <a:t>...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F4C83E37-90D7-C377-6624-E555648A8E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8321284" flipH="1">
            <a:off x="6365630" y="3147921"/>
            <a:ext cx="714428" cy="20771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E0F9B1DF-C0D3-5F68-7E9B-BF5685B1651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2627" y="3547051"/>
            <a:ext cx="645992" cy="866426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496E22DE-4516-4074-B8C8-B7A50F6B2AE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4186" y="3596668"/>
            <a:ext cx="999936" cy="767192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F4C83E37-90D7-C377-6624-E555648A8E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2473654" flipH="1">
            <a:off x="7084322" y="3080839"/>
            <a:ext cx="714428" cy="20771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F4C83E37-90D7-C377-6624-E555648A8E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6200000" flipH="1">
            <a:off x="8562934" y="3052384"/>
            <a:ext cx="371370" cy="192756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F4C83E37-90D7-C377-6624-E555648A8E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8825511">
            <a:off x="10423975" y="3089099"/>
            <a:ext cx="714428" cy="207710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A922DFC1-2A46-794C-69A1-1717CEF2A71D}"/>
              </a:ext>
            </a:extLst>
          </p:cNvPr>
          <p:cNvSpPr/>
          <p:nvPr/>
        </p:nvSpPr>
        <p:spPr>
          <a:xfrm>
            <a:off x="7838761" y="3407593"/>
            <a:ext cx="2387406" cy="1195824"/>
          </a:xfrm>
          <a:prstGeom prst="rect">
            <a:avLst/>
          </a:prstGeom>
          <a:noFill/>
          <a:ln w="762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4" name="Group 43"/>
          <p:cNvGrpSpPr/>
          <p:nvPr/>
        </p:nvGrpSpPr>
        <p:grpSpPr>
          <a:xfrm>
            <a:off x="6673819" y="4979390"/>
            <a:ext cx="1265206" cy="1562459"/>
            <a:chOff x="6698461" y="1494327"/>
            <a:chExt cx="1265206" cy="1562459"/>
          </a:xfrm>
        </p:grpSpPr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E3491331-5420-4D91-B017-712E5A6C157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48808" y="1494327"/>
              <a:ext cx="1164942" cy="1562459"/>
            </a:xfrm>
            <a:prstGeom prst="rect">
              <a:avLst/>
            </a:prstGeom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0E20CE0C-66E3-073B-E6D6-DD7E83255D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05284" y="1619902"/>
              <a:ext cx="851560" cy="620342"/>
            </a:xfrm>
            <a:prstGeom prst="rect">
              <a:avLst/>
            </a:prstGeom>
          </p:spPr>
        </p:pic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6C0A6251-3A3B-06AD-FFB2-18AD25A5A38C}"/>
                </a:ext>
              </a:extLst>
            </p:cNvPr>
            <p:cNvSpPr txBox="1"/>
            <p:nvPr/>
          </p:nvSpPr>
          <p:spPr>
            <a:xfrm>
              <a:off x="6698461" y="2239568"/>
              <a:ext cx="126520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1400" dirty="0">
                  <a:latin typeface="Century Gothic" panose="020B0502020202020204" pitchFamily="34" charset="0"/>
                </a:rPr>
                <a:t>Модуль </a:t>
              </a:r>
            </a:p>
            <a:p>
              <a:pPr algn="ctr"/>
              <a:r>
                <a:rPr lang="ru-RU" sz="1400" dirty="0">
                  <a:latin typeface="Century Gothic" panose="020B0502020202020204" pitchFamily="34" charset="0"/>
                </a:rPr>
                <a:t>обработки 1</a:t>
              </a:r>
              <a:endParaRPr lang="en-US" sz="1400" dirty="0">
                <a:latin typeface="Century Gothic" panose="020B0502020202020204" pitchFamily="34" charset="0"/>
              </a:endParaRP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8157125" y="4979390"/>
            <a:ext cx="1265206" cy="1562459"/>
            <a:chOff x="6698461" y="1494327"/>
            <a:chExt cx="1265206" cy="1562459"/>
          </a:xfrm>
        </p:grpSpPr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E3491331-5420-4D91-B017-712E5A6C157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48808" y="1494327"/>
              <a:ext cx="1164942" cy="1562459"/>
            </a:xfrm>
            <a:prstGeom prst="rect">
              <a:avLst/>
            </a:prstGeom>
          </p:spPr>
        </p:pic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0E20CE0C-66E3-073B-E6D6-DD7E83255D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05284" y="1619902"/>
              <a:ext cx="851560" cy="620342"/>
            </a:xfrm>
            <a:prstGeom prst="rect">
              <a:avLst/>
            </a:prstGeom>
          </p:spPr>
        </p:pic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6C0A6251-3A3B-06AD-FFB2-18AD25A5A38C}"/>
                </a:ext>
              </a:extLst>
            </p:cNvPr>
            <p:cNvSpPr txBox="1"/>
            <p:nvPr/>
          </p:nvSpPr>
          <p:spPr>
            <a:xfrm>
              <a:off x="6698461" y="2239568"/>
              <a:ext cx="126520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1400" dirty="0">
                  <a:latin typeface="Century Gothic" panose="020B0502020202020204" pitchFamily="34" charset="0"/>
                </a:rPr>
                <a:t>Модуль </a:t>
              </a:r>
            </a:p>
            <a:p>
              <a:pPr algn="ctr"/>
              <a:r>
                <a:rPr lang="ru-RU" sz="1400" dirty="0">
                  <a:latin typeface="Century Gothic" panose="020B0502020202020204" pitchFamily="34" charset="0"/>
                </a:rPr>
                <a:t>обработки 2</a:t>
              </a:r>
              <a:endParaRPr lang="en-US" sz="1400" dirty="0">
                <a:latin typeface="Century Gothic" panose="020B0502020202020204" pitchFamily="34" charset="0"/>
              </a:endParaRPr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10315315" y="4968371"/>
            <a:ext cx="1265206" cy="1562459"/>
            <a:chOff x="6698461" y="1494327"/>
            <a:chExt cx="1265206" cy="1562459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E3491331-5420-4D91-B017-712E5A6C157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48808" y="1494327"/>
              <a:ext cx="1164942" cy="1562459"/>
            </a:xfrm>
            <a:prstGeom prst="rect">
              <a:avLst/>
            </a:prstGeom>
          </p:spPr>
        </p:pic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0E20CE0C-66E3-073B-E6D6-DD7E83255D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05284" y="1619902"/>
              <a:ext cx="851560" cy="620342"/>
            </a:xfrm>
            <a:prstGeom prst="rect">
              <a:avLst/>
            </a:prstGeom>
          </p:spPr>
        </p:pic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6C0A6251-3A3B-06AD-FFB2-18AD25A5A38C}"/>
                </a:ext>
              </a:extLst>
            </p:cNvPr>
            <p:cNvSpPr txBox="1"/>
            <p:nvPr/>
          </p:nvSpPr>
          <p:spPr>
            <a:xfrm>
              <a:off x="6698461" y="2239568"/>
              <a:ext cx="126520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1400" dirty="0">
                  <a:latin typeface="Century Gothic" panose="020B0502020202020204" pitchFamily="34" charset="0"/>
                </a:rPr>
                <a:t>Модуль </a:t>
              </a:r>
            </a:p>
            <a:p>
              <a:pPr algn="ctr"/>
              <a:r>
                <a:rPr lang="ru-RU" sz="1400" dirty="0">
                  <a:latin typeface="Century Gothic" panose="020B0502020202020204" pitchFamily="34" charset="0"/>
                </a:rPr>
                <a:t>обработки </a:t>
              </a:r>
              <a:r>
                <a:rPr lang="en-US" sz="1400" dirty="0">
                  <a:latin typeface="Century Gothic" panose="020B0502020202020204" pitchFamily="34" charset="0"/>
                </a:rPr>
                <a:t>n</a:t>
              </a:r>
            </a:p>
          </p:txBody>
        </p:sp>
      </p:grpSp>
      <p:sp>
        <p:nvSpPr>
          <p:cNvPr id="56" name="Rectangle 55"/>
          <p:cNvSpPr/>
          <p:nvPr/>
        </p:nvSpPr>
        <p:spPr>
          <a:xfrm>
            <a:off x="9531061" y="5415136"/>
            <a:ext cx="61266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4000" dirty="0">
                <a:latin typeface="Century Gothic" panose="020B0502020202020204" pitchFamily="34" charset="0"/>
              </a:rPr>
              <a:t>...</a:t>
            </a:r>
          </a:p>
        </p:txBody>
      </p:sp>
      <p:cxnSp>
        <p:nvCxnSpPr>
          <p:cNvPr id="58" name="Elbow Connector 57"/>
          <p:cNvCxnSpPr>
            <a:stCxn id="45" idx="0"/>
            <a:endCxn id="43" idx="2"/>
          </p:cNvCxnSpPr>
          <p:nvPr/>
        </p:nvCxnSpPr>
        <p:spPr>
          <a:xfrm rot="5400000" flipH="1" flipV="1">
            <a:off x="7981564" y="3928491"/>
            <a:ext cx="375973" cy="1725827"/>
          </a:xfrm>
          <a:prstGeom prst="bentConnector3">
            <a:avLst>
              <a:gd name="adj1" fmla="val 52027"/>
            </a:avLst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Elbow Connector 60"/>
          <p:cNvCxnSpPr>
            <a:stCxn id="49" idx="0"/>
            <a:endCxn id="43" idx="2"/>
          </p:cNvCxnSpPr>
          <p:nvPr/>
        </p:nvCxnSpPr>
        <p:spPr>
          <a:xfrm rot="5400000" flipH="1" flipV="1">
            <a:off x="8723217" y="4670144"/>
            <a:ext cx="375973" cy="242521"/>
          </a:xfrm>
          <a:prstGeom prst="bentConnector3">
            <a:avLst>
              <a:gd name="adj1" fmla="val 52027"/>
            </a:avLst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Elbow Connector 63"/>
          <p:cNvCxnSpPr>
            <a:stCxn id="53" idx="0"/>
            <a:endCxn id="43" idx="2"/>
          </p:cNvCxnSpPr>
          <p:nvPr/>
        </p:nvCxnSpPr>
        <p:spPr>
          <a:xfrm rot="16200000" flipV="1">
            <a:off x="9807822" y="3828059"/>
            <a:ext cx="364954" cy="1915669"/>
          </a:xfrm>
          <a:prstGeom prst="bentConnector3">
            <a:avLst>
              <a:gd name="adj1" fmla="val 49999"/>
            </a:avLst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1" name="Group 70"/>
          <p:cNvGrpSpPr/>
          <p:nvPr/>
        </p:nvGrpSpPr>
        <p:grpSpPr>
          <a:xfrm>
            <a:off x="6616624" y="1375491"/>
            <a:ext cx="1269461" cy="1562459"/>
            <a:chOff x="6616624" y="1375491"/>
            <a:chExt cx="1269461" cy="1562459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3491331-5420-4D91-B017-712E5A6C157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73819" y="1375491"/>
              <a:ext cx="1164942" cy="1562459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C0A6251-3A3B-06AD-FFB2-18AD25A5A38C}"/>
                </a:ext>
              </a:extLst>
            </p:cNvPr>
            <p:cNvSpPr txBox="1"/>
            <p:nvPr/>
          </p:nvSpPr>
          <p:spPr>
            <a:xfrm>
              <a:off x="6616624" y="2037332"/>
              <a:ext cx="126946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1600" dirty="0">
                  <a:latin typeface="Century Gothic" panose="020B0502020202020204" pitchFamily="34" charset="0"/>
                </a:rPr>
                <a:t>Модуль </a:t>
              </a:r>
            </a:p>
            <a:p>
              <a:pPr algn="ctr"/>
              <a:r>
                <a:rPr lang="ru-RU" sz="1600" dirty="0">
                  <a:latin typeface="Century Gothic" panose="020B0502020202020204" pitchFamily="34" charset="0"/>
                </a:rPr>
                <a:t>настроек 1</a:t>
              </a:r>
              <a:endParaRPr lang="en-US" sz="1600" dirty="0">
                <a:latin typeface="Century Gothic" panose="020B0502020202020204" pitchFamily="34" charset="0"/>
              </a:endParaRPr>
            </a:p>
          </p:txBody>
        </p:sp>
        <p:pic>
          <p:nvPicPr>
            <p:cNvPr id="70" name="Picture 69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904836" y="1461544"/>
              <a:ext cx="696348" cy="696348"/>
            </a:xfrm>
            <a:prstGeom prst="rect">
              <a:avLst/>
            </a:prstGeom>
          </p:spPr>
        </p:pic>
      </p:grpSp>
      <p:pic>
        <p:nvPicPr>
          <p:cNvPr id="72" name="Picture 7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390839" y="1461544"/>
            <a:ext cx="696348" cy="696348"/>
          </a:xfrm>
          <a:prstGeom prst="rect">
            <a:avLst/>
          </a:prstGeom>
        </p:spPr>
      </p:pic>
      <p:pic>
        <p:nvPicPr>
          <p:cNvPr id="73" name="Picture 7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544676" y="1459083"/>
            <a:ext cx="696348" cy="696348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F4C83E37-90D7-C377-6624-E555648A8E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3278716" flipH="1" flipV="1">
            <a:off x="6369857" y="4601759"/>
            <a:ext cx="714428" cy="207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4385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Андрей\Desktop\1\Безымянный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9826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351128" y="61414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7" name="TextBox 6"/>
          <p:cNvSpPr txBox="1"/>
          <p:nvPr/>
        </p:nvSpPr>
        <p:spPr>
          <a:xfrm>
            <a:off x="1379112" y="162234"/>
            <a:ext cx="94099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Схема сетевого подключения к модулю</a:t>
            </a:r>
          </a:p>
        </p:txBody>
      </p:sp>
      <p:sp>
        <p:nvSpPr>
          <p:cNvPr id="3" name="Cloud 2"/>
          <p:cNvSpPr/>
          <p:nvPr/>
        </p:nvSpPr>
        <p:spPr>
          <a:xfrm>
            <a:off x="1063030" y="2893512"/>
            <a:ext cx="3597342" cy="2091847"/>
          </a:xfrm>
          <a:prstGeom prst="cloud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853251" y="3754769"/>
            <a:ext cx="2016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Century Gothic" panose="020B0502020202020204" pitchFamily="34" charset="0"/>
              </a:rPr>
              <a:t>Внутренняя сеть</a:t>
            </a:r>
            <a:endParaRPr lang="en-US" dirty="0">
              <a:latin typeface="Century Gothic" panose="020B050202020202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8951" y="1455586"/>
            <a:ext cx="965498" cy="1020222"/>
          </a:xfrm>
          <a:prstGeom prst="rect">
            <a:avLst/>
          </a:prstGeom>
        </p:spPr>
      </p:pic>
      <p:cxnSp>
        <p:nvCxnSpPr>
          <p:cNvPr id="13" name="Straight Connector 12"/>
          <p:cNvCxnSpPr>
            <a:stCxn id="3" idx="3"/>
            <a:endCxn id="10" idx="2"/>
          </p:cNvCxnSpPr>
          <p:nvPr/>
        </p:nvCxnSpPr>
        <p:spPr>
          <a:xfrm flipH="1" flipV="1">
            <a:off x="2861700" y="2475808"/>
            <a:ext cx="1" cy="537307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788075" y="1049835"/>
            <a:ext cx="21472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dirty="0">
                <a:latin typeface="Century Gothic" panose="020B0502020202020204" pitchFamily="34" charset="0"/>
              </a:rPr>
              <a:t>Управляющая ЭВМ</a:t>
            </a:r>
            <a:endParaRPr lang="en-US" sz="1600" dirty="0">
              <a:latin typeface="Century Gothic" panose="020B0502020202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D4D3E0E-E0E6-4F32-B612-650FDCFC76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1566" y="5403232"/>
            <a:ext cx="2000266" cy="886768"/>
          </a:xfrm>
          <a:prstGeom prst="rect">
            <a:avLst/>
          </a:prstGeom>
        </p:spPr>
      </p:pic>
      <p:cxnSp>
        <p:nvCxnSpPr>
          <p:cNvPr id="16" name="Straight Connector 15"/>
          <p:cNvCxnSpPr>
            <a:endCxn id="3" idx="1"/>
          </p:cNvCxnSpPr>
          <p:nvPr/>
        </p:nvCxnSpPr>
        <p:spPr>
          <a:xfrm flipV="1">
            <a:off x="2861701" y="4983132"/>
            <a:ext cx="0" cy="419932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582470" y="6290000"/>
            <a:ext cx="25584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dirty="0">
                <a:latin typeface="Century Gothic" panose="020B0502020202020204" pitchFamily="34" charset="0"/>
              </a:rPr>
              <a:t>Кардридерный модуль</a:t>
            </a:r>
            <a:endParaRPr lang="en-US" sz="1600" dirty="0">
              <a:latin typeface="Century Gothic" panose="020B0502020202020204" pitchFamily="34" charset="0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1338" y="2590737"/>
            <a:ext cx="965498" cy="1020222"/>
          </a:xfrm>
          <a:prstGeom prst="rect">
            <a:avLst/>
          </a:prstGeom>
        </p:spPr>
      </p:pic>
      <p:cxnSp>
        <p:nvCxnSpPr>
          <p:cNvPr id="20" name="Straight Connector 19"/>
          <p:cNvCxnSpPr>
            <a:endCxn id="19" idx="2"/>
          </p:cNvCxnSpPr>
          <p:nvPr/>
        </p:nvCxnSpPr>
        <p:spPr>
          <a:xfrm flipH="1" flipV="1">
            <a:off x="6084087" y="3610959"/>
            <a:ext cx="2" cy="540221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BD4D3E0E-E0E6-4F32-B612-650FDCFC76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3954" y="4148266"/>
            <a:ext cx="2000266" cy="886768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5010462" y="2178706"/>
            <a:ext cx="21472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dirty="0">
                <a:latin typeface="Century Gothic" panose="020B0502020202020204" pitchFamily="34" charset="0"/>
              </a:rPr>
              <a:t>Управляющая ЭВМ</a:t>
            </a:r>
            <a:endParaRPr lang="en-US" sz="1600" dirty="0">
              <a:latin typeface="Century Gothic" panose="020B0502020202020204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804857" y="5072688"/>
            <a:ext cx="25584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dirty="0">
                <a:latin typeface="Century Gothic" panose="020B0502020202020204" pitchFamily="34" charset="0"/>
              </a:rPr>
              <a:t>Кардридерный модуль</a:t>
            </a:r>
            <a:endParaRPr lang="en-US" sz="1600" dirty="0">
              <a:latin typeface="Century Gothic" panose="020B0502020202020204" pitchFamily="34" charset="0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BD4D3E0E-E0E6-4F32-B612-650FDCFC76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7633" y="2716013"/>
            <a:ext cx="2000266" cy="886768"/>
          </a:xfrm>
          <a:prstGeom prst="rect">
            <a:avLst/>
          </a:prstGeom>
        </p:spPr>
      </p:pic>
      <p:cxnSp>
        <p:nvCxnSpPr>
          <p:cNvPr id="25" name="Straight Connector 24"/>
          <p:cNvCxnSpPr/>
          <p:nvPr/>
        </p:nvCxnSpPr>
        <p:spPr>
          <a:xfrm flipH="1" flipV="1">
            <a:off x="9749849" y="2178706"/>
            <a:ext cx="1" cy="537307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29" idx="0"/>
          </p:cNvCxnSpPr>
          <p:nvPr/>
        </p:nvCxnSpPr>
        <p:spPr>
          <a:xfrm flipV="1">
            <a:off x="8535711" y="3591404"/>
            <a:ext cx="562248" cy="526776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H="1" flipV="1">
            <a:off x="9706069" y="3591404"/>
            <a:ext cx="1" cy="537307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37" idx="0"/>
          </p:cNvCxnSpPr>
          <p:nvPr/>
        </p:nvCxnSpPr>
        <p:spPr>
          <a:xfrm flipH="1" flipV="1">
            <a:off x="10314180" y="3591404"/>
            <a:ext cx="562247" cy="526776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723E8D1F-D839-4A4B-B861-F9F72C4136A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4886" y="4118180"/>
            <a:ext cx="641650" cy="1276546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723E8D1F-D839-4A4B-B861-F9F72C4136A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5244" y="4125786"/>
            <a:ext cx="641650" cy="1276546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723E8D1F-D839-4A4B-B861-F9F72C4136A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5602" y="4118180"/>
            <a:ext cx="641650" cy="1276546"/>
          </a:xfrm>
          <a:prstGeom prst="rect">
            <a:avLst/>
          </a:prstGeom>
        </p:spPr>
      </p:pic>
      <p:sp>
        <p:nvSpPr>
          <p:cNvPr id="51" name="Cloud 50"/>
          <p:cNvSpPr/>
          <p:nvPr/>
        </p:nvSpPr>
        <p:spPr>
          <a:xfrm>
            <a:off x="8535711" y="1049835"/>
            <a:ext cx="2340716" cy="1128871"/>
          </a:xfrm>
          <a:prstGeom prst="clou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/>
          <p:cNvSpPr txBox="1"/>
          <p:nvPr/>
        </p:nvSpPr>
        <p:spPr>
          <a:xfrm>
            <a:off x="9897348" y="2363371"/>
            <a:ext cx="14558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>
                <a:latin typeface="Century Gothic" panose="020B0502020202020204" pitchFamily="34" charset="0"/>
              </a:rPr>
              <a:t>192.168.0.80</a:t>
            </a:r>
            <a:endParaRPr lang="en-US" sz="1400" dirty="0">
              <a:latin typeface="Century Gothic" panose="020B0502020202020204" pitchFamily="34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7902706" y="5846616"/>
            <a:ext cx="12440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>
                <a:latin typeface="Century Gothic" panose="020B0502020202020204" pitchFamily="34" charset="0"/>
              </a:rPr>
              <a:t>192.168.0.81</a:t>
            </a:r>
            <a:endParaRPr lang="en-US" sz="1400" dirty="0">
              <a:latin typeface="Century Gothic" panose="020B0502020202020204" pitchFamily="34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9090241" y="5846616"/>
            <a:ext cx="12316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>
                <a:latin typeface="Century Gothic" panose="020B0502020202020204" pitchFamily="34" charset="0"/>
              </a:rPr>
              <a:t>192.168.0.82</a:t>
            </a:r>
            <a:endParaRPr lang="en-US" sz="1400" dirty="0">
              <a:latin typeface="Century Gothic" panose="020B0502020202020204" pitchFamily="34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8022300" y="5542255"/>
            <a:ext cx="10258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dirty="0">
                <a:latin typeface="Century Gothic" panose="020B0502020202020204" pitchFamily="34" charset="0"/>
              </a:rPr>
              <a:t>ридер 1</a:t>
            </a:r>
            <a:endParaRPr lang="en-US" sz="1600" dirty="0">
              <a:latin typeface="Century Gothic" panose="020B0502020202020204" pitchFamily="34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9174423" y="5542255"/>
            <a:ext cx="10632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dirty="0">
                <a:latin typeface="Century Gothic" panose="020B0502020202020204" pitchFamily="34" charset="0"/>
              </a:rPr>
              <a:t>ридер 2</a:t>
            </a:r>
            <a:endParaRPr lang="en-US" sz="1600" dirty="0">
              <a:latin typeface="Century Gothic" panose="020B0502020202020204" pitchFamily="34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10265350" y="5841072"/>
            <a:ext cx="15718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>
                <a:latin typeface="Century Gothic" panose="020B0502020202020204" pitchFamily="34" charset="0"/>
              </a:rPr>
              <a:t>192.168.0.(80+</a:t>
            </a:r>
            <a:r>
              <a:rPr lang="en-US" sz="1400" dirty="0">
                <a:latin typeface="Century Gothic" panose="020B0502020202020204" pitchFamily="34" charset="0"/>
              </a:rPr>
              <a:t>n)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10367457" y="5542255"/>
            <a:ext cx="10258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dirty="0">
                <a:latin typeface="Century Gothic" panose="020B0502020202020204" pitchFamily="34" charset="0"/>
              </a:rPr>
              <a:t>ридер </a:t>
            </a:r>
            <a:r>
              <a:rPr lang="en-US" sz="1600" dirty="0">
                <a:latin typeface="Century Gothic" panose="020B0502020202020204" pitchFamily="34" charset="0"/>
              </a:rPr>
              <a:t>n</a:t>
            </a:r>
          </a:p>
        </p:txBody>
      </p:sp>
    </p:spTree>
    <p:extLst>
      <p:ext uri="{BB962C8B-B14F-4D97-AF65-F5344CB8AC3E}">
        <p14:creationId xmlns:p14="http://schemas.microsoft.com/office/powerpoint/2010/main" val="30824232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Андрей\Desktop\1\Безымянный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9826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906973" y="4367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7" name="TextBox 6"/>
          <p:cNvSpPr txBox="1"/>
          <p:nvPr/>
        </p:nvSpPr>
        <p:spPr>
          <a:xfrm>
            <a:off x="1355767" y="168153"/>
            <a:ext cx="94804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36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Схема взаимодействия с эмбоссером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109183" y="1041023"/>
            <a:ext cx="12082817" cy="586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2400" dirty="0"/>
              <a:t>	</a:t>
            </a:r>
            <a:endParaRPr lang="ru-RU" sz="2000" dirty="0">
              <a:latin typeface="Century Gothic" panose="020B0502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90822A2-AF19-425B-8F76-10DB171CCA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986" y="2125557"/>
            <a:ext cx="1496533" cy="156245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99164" y="3719491"/>
            <a:ext cx="28060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entury Gothic" panose="020B0502020202020204" pitchFamily="34" charset="0"/>
              </a:rPr>
              <a:t>TranzWare</a:t>
            </a:r>
            <a:r>
              <a:rPr lang="en-US" dirty="0">
                <a:latin typeface="Century Gothic" panose="020B0502020202020204" pitchFamily="34" charset="0"/>
              </a:rPr>
              <a:t> </a:t>
            </a:r>
            <a:r>
              <a:rPr lang="en-US" dirty="0" err="1">
                <a:latin typeface="Century Gothic" panose="020B0502020202020204" pitchFamily="34" charset="0"/>
              </a:rPr>
              <a:t>CardFactory</a:t>
            </a:r>
            <a:endParaRPr lang="ru-RU" dirty="0">
              <a:latin typeface="Century Gothic" panose="020B0502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96E22DE-4516-4074-B8C8-B7A50F6B2AE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7099" y="1480065"/>
            <a:ext cx="1276369" cy="97928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B6B90C0-A00A-63D2-36CB-536B62992C28}"/>
              </a:ext>
            </a:extLst>
          </p:cNvPr>
          <p:cNvSpPr txBox="1"/>
          <p:nvPr/>
        </p:nvSpPr>
        <p:spPr>
          <a:xfrm>
            <a:off x="2697714" y="1058916"/>
            <a:ext cx="3615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Century Gothic" panose="020B0502020202020204" pitchFamily="34" charset="0"/>
              </a:rPr>
              <a:t>База с таблицей данных карт</a:t>
            </a:r>
            <a:endParaRPr lang="en-US" dirty="0">
              <a:latin typeface="Century Gothic" panose="020B0502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601E62-BCE4-D040-93B7-241008D654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0256606">
            <a:off x="2500483" y="2334834"/>
            <a:ext cx="1390684" cy="376396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9317614" y="1201715"/>
            <a:ext cx="2144831" cy="1931791"/>
            <a:chOff x="9355402" y="2946927"/>
            <a:chExt cx="2144831" cy="1931791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EA6BCD99-EF0F-BB81-6E5D-841B9F66F47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55402" y="2946927"/>
              <a:ext cx="2144831" cy="1562459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DF8824C-45BD-E329-E70B-AF2E073C3BF6}"/>
                </a:ext>
              </a:extLst>
            </p:cNvPr>
            <p:cNvSpPr txBox="1"/>
            <p:nvPr/>
          </p:nvSpPr>
          <p:spPr>
            <a:xfrm>
              <a:off x="9540257" y="4509386"/>
              <a:ext cx="17751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latin typeface="Century Gothic" panose="020B0502020202020204" pitchFamily="34" charset="0"/>
                </a:rPr>
                <a:t>Maticard</a:t>
              </a:r>
              <a:r>
                <a:rPr lang="en-US" dirty="0">
                  <a:latin typeface="Century Gothic" panose="020B0502020202020204" pitchFamily="34" charset="0"/>
                </a:rPr>
                <a:t> PRO</a:t>
              </a:r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7224239" y="2535943"/>
            <a:ext cx="1164942" cy="1562459"/>
            <a:chOff x="7253890" y="2967187"/>
            <a:chExt cx="1164942" cy="1562459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E3491331-5420-4D91-B017-712E5A6C157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53890" y="2967187"/>
              <a:ext cx="1164942" cy="1562459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0E20CE0C-66E3-073B-E6D6-DD7E83255D7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10581" y="3266531"/>
              <a:ext cx="851560" cy="620342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C0A6251-3A3B-06AD-FFB2-18AD25A5A38C}"/>
                </a:ext>
              </a:extLst>
            </p:cNvPr>
            <p:cNvSpPr txBox="1"/>
            <p:nvPr/>
          </p:nvSpPr>
          <p:spPr>
            <a:xfrm>
              <a:off x="7551892" y="3923527"/>
              <a:ext cx="5689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entury Gothic" panose="020B0502020202020204" pitchFamily="34" charset="0"/>
                </a:rPr>
                <a:t>DLL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603613" y="2555354"/>
            <a:ext cx="1098482" cy="1473321"/>
            <a:chOff x="4831571" y="2946928"/>
            <a:chExt cx="1164942" cy="1562459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E0F9B1DF-C0D3-5F68-7E9B-BF5685B1651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31571" y="2946928"/>
              <a:ext cx="1164942" cy="1562459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A7903FB-3E51-F02C-AC3F-FCD788A4A299}"/>
                </a:ext>
              </a:extLst>
            </p:cNvPr>
            <p:cNvSpPr txBox="1"/>
            <p:nvPr/>
          </p:nvSpPr>
          <p:spPr>
            <a:xfrm>
              <a:off x="4939898" y="3435565"/>
              <a:ext cx="948287" cy="6854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entury Gothic" panose="020B0502020202020204" pitchFamily="34" charset="0"/>
                </a:rPr>
                <a:t>XML</a:t>
              </a:r>
            </a:p>
            <a:p>
              <a:pPr algn="ctr"/>
              <a:r>
                <a:rPr lang="ru-RU" dirty="0">
                  <a:latin typeface="Century Gothic" panose="020B0502020202020204" pitchFamily="34" charset="0"/>
                </a:rPr>
                <a:t>файл</a:t>
              </a:r>
              <a:endParaRPr lang="en-US" dirty="0">
                <a:latin typeface="Century Gothic" panose="020B0502020202020204" pitchFamily="34" charset="0"/>
              </a:endParaRPr>
            </a:p>
          </p:txBody>
        </p:sp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6223D05A-6CC1-3BB0-56EC-E48ED1372B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3228240" y="2919802"/>
            <a:ext cx="1146960" cy="34222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23FE7613-C3BD-ED6E-0B2C-B1B4C6E9DC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 flipH="1">
            <a:off x="3239114" y="3365077"/>
            <a:ext cx="1146962" cy="342224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06E1A829-2303-5A86-E303-6A3C1FD078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2457194" flipH="1">
            <a:off x="957512" y="4176992"/>
            <a:ext cx="822685" cy="317391"/>
          </a:xfrm>
          <a:prstGeom prst="rect">
            <a:avLst/>
          </a:prstGeom>
        </p:spPr>
      </p:pic>
      <p:grpSp>
        <p:nvGrpSpPr>
          <p:cNvPr id="53" name="Group 52"/>
          <p:cNvGrpSpPr/>
          <p:nvPr/>
        </p:nvGrpSpPr>
        <p:grpSpPr>
          <a:xfrm>
            <a:off x="4459057" y="4591624"/>
            <a:ext cx="1321445" cy="1562459"/>
            <a:chOff x="4459057" y="4591624"/>
            <a:chExt cx="1321445" cy="1562459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9794B69E-09D4-23A3-CDBB-6C6AFAD7B7B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59057" y="4591624"/>
              <a:ext cx="1164942" cy="1562459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54FD0773-E414-71C1-CD4F-11915174B59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15748" y="4727446"/>
              <a:ext cx="851560" cy="620342"/>
            </a:xfrm>
            <a:prstGeom prst="rect">
              <a:avLst/>
            </a:prstGeom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0814F84-C5CB-7495-FDB8-4594AD13574B}"/>
                </a:ext>
              </a:extLst>
            </p:cNvPr>
            <p:cNvSpPr txBox="1"/>
            <p:nvPr/>
          </p:nvSpPr>
          <p:spPr>
            <a:xfrm>
              <a:off x="4506434" y="5395317"/>
              <a:ext cx="127406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600" dirty="0">
                  <a:latin typeface="Century Gothic" panose="020B0502020202020204" pitchFamily="34" charset="0"/>
                </a:rPr>
                <a:t>Драйвер </a:t>
              </a:r>
            </a:p>
            <a:p>
              <a:r>
                <a:rPr lang="en-US" sz="1600" dirty="0">
                  <a:latin typeface="Century Gothic" panose="020B0502020202020204" pitchFamily="34" charset="0"/>
                </a:rPr>
                <a:t>MATICA</a:t>
              </a:r>
              <a:endParaRPr lang="ru-RU" sz="1600" dirty="0">
                <a:latin typeface="Century Gothic" panose="020B0502020202020204" pitchFamily="34" charset="0"/>
              </a:endParaRPr>
            </a:p>
          </p:txBody>
        </p:sp>
      </p:grpSp>
      <p:grpSp>
        <p:nvGrpSpPr>
          <p:cNvPr id="48" name="Group 47"/>
          <p:cNvGrpSpPr/>
          <p:nvPr/>
        </p:nvGrpSpPr>
        <p:grpSpPr>
          <a:xfrm rot="19634447">
            <a:off x="8525887" y="2406087"/>
            <a:ext cx="907316" cy="730791"/>
            <a:chOff x="8433459" y="3513385"/>
            <a:chExt cx="907316" cy="730791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F613C2B3-EFE0-C4C0-711F-B2EE0EB2539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10800000">
              <a:off x="8433459" y="3513385"/>
              <a:ext cx="907316" cy="342842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C4DD3128-F762-F64F-974F-AF6ADA3E043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10800000" flipH="1">
              <a:off x="8433459" y="3901334"/>
              <a:ext cx="907316" cy="342842"/>
            </a:xfrm>
            <a:prstGeom prst="rect">
              <a:avLst/>
            </a:prstGeom>
          </p:spPr>
        </p:pic>
      </p:grpSp>
      <p:pic>
        <p:nvPicPr>
          <p:cNvPr id="43" name="Picture 42">
            <a:extLst>
              <a:ext uri="{FF2B5EF4-FFF2-40B4-BE49-F238E27FC236}">
                <a16:creationId xmlns:a16="http://schemas.microsoft.com/office/drawing/2014/main" id="{B9E5AD87-765D-6D83-EFF7-328CE7F0BB5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9279" y="4486085"/>
            <a:ext cx="2000266" cy="886768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C83D7F1F-5F26-C8F7-48AA-9808EE173ECD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6329" y="5278921"/>
            <a:ext cx="641650" cy="1276546"/>
          </a:xfrm>
          <a:prstGeom prst="rect">
            <a:avLst/>
          </a:prstGeom>
        </p:spPr>
      </p:pic>
      <p:grpSp>
        <p:nvGrpSpPr>
          <p:cNvPr id="55" name="Group 54"/>
          <p:cNvGrpSpPr/>
          <p:nvPr/>
        </p:nvGrpSpPr>
        <p:grpSpPr>
          <a:xfrm>
            <a:off x="2008240" y="4591624"/>
            <a:ext cx="1307252" cy="1562459"/>
            <a:chOff x="2008240" y="4591624"/>
            <a:chExt cx="1307252" cy="1562459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8F54CE67-D52E-7E47-20F6-FEA4C453374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08240" y="4591624"/>
              <a:ext cx="1164942" cy="1562459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58BBECC-6C15-992F-2037-2C2455C6AF93}"/>
                </a:ext>
              </a:extLst>
            </p:cNvPr>
            <p:cNvSpPr txBox="1"/>
            <p:nvPr/>
          </p:nvSpPr>
          <p:spPr>
            <a:xfrm>
              <a:off x="2041424" y="5278921"/>
              <a:ext cx="127406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600" dirty="0">
                  <a:latin typeface="Century Gothic" panose="020B0502020202020204" pitchFamily="34" charset="0"/>
                </a:rPr>
                <a:t>Драйвер записи карты</a:t>
              </a:r>
              <a:endParaRPr lang="en-US" sz="1600" dirty="0">
                <a:latin typeface="Century Gothic" panose="020B0502020202020204" pitchFamily="34" charset="0"/>
              </a:endParaRPr>
            </a:p>
          </p:txBody>
        </p:sp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872B8CBA-1FE8-450E-1183-4DF1802B2AF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62261" y="4863507"/>
              <a:ext cx="728960" cy="436884"/>
            </a:xfrm>
            <a:prstGeom prst="rect">
              <a:avLst/>
            </a:prstGeom>
          </p:spPr>
        </p:pic>
      </p:grpSp>
      <p:pic>
        <p:nvPicPr>
          <p:cNvPr id="46" name="Picture 45">
            <a:extLst>
              <a:ext uri="{FF2B5EF4-FFF2-40B4-BE49-F238E27FC236}">
                <a16:creationId xmlns:a16="http://schemas.microsoft.com/office/drawing/2014/main" id="{274888F7-423D-EB63-A2AE-F8A43FAEB5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9012262" y="5081949"/>
            <a:ext cx="907316" cy="342842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E126C811-3986-20C8-E66F-B02E8117C9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 flipH="1">
            <a:off x="9012262" y="5469898"/>
            <a:ext cx="907316" cy="342842"/>
          </a:xfrm>
          <a:prstGeom prst="rect">
            <a:avLst/>
          </a:prstGeom>
        </p:spPr>
      </p:pic>
      <p:cxnSp>
        <p:nvCxnSpPr>
          <p:cNvPr id="29" name="Straight Arrow Connector 28"/>
          <p:cNvCxnSpPr>
            <a:stCxn id="12" idx="3"/>
            <a:endCxn id="13" idx="1"/>
          </p:cNvCxnSpPr>
          <p:nvPr/>
        </p:nvCxnSpPr>
        <p:spPr>
          <a:xfrm>
            <a:off x="5143468" y="1969707"/>
            <a:ext cx="4174146" cy="13238"/>
          </a:xfrm>
          <a:prstGeom prst="straightConnector1">
            <a:avLst/>
          </a:prstGeom>
          <a:ln w="57150">
            <a:solidFill>
              <a:srgbClr val="4D4D4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49">
            <a:extLst>
              <a:ext uri="{FF2B5EF4-FFF2-40B4-BE49-F238E27FC236}">
                <a16:creationId xmlns:a16="http://schemas.microsoft.com/office/drawing/2014/main" id="{6223D05A-6CC1-3BB0-56EC-E48ED1372B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5832319" y="2919802"/>
            <a:ext cx="1146960" cy="342224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23FE7613-C3BD-ED6E-0B2C-B1B4C6E9DC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 flipH="1">
            <a:off x="5843193" y="3365077"/>
            <a:ext cx="1146962" cy="342224"/>
          </a:xfrm>
          <a:prstGeom prst="rect">
            <a:avLst/>
          </a:prstGeom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529C2627-CD5F-A902-B215-21B7C19F6F64}"/>
              </a:ext>
            </a:extLst>
          </p:cNvPr>
          <p:cNvSpPr/>
          <p:nvPr/>
        </p:nvSpPr>
        <p:spPr>
          <a:xfrm>
            <a:off x="1806894" y="4260425"/>
            <a:ext cx="10053133" cy="2457875"/>
          </a:xfrm>
          <a:prstGeom prst="rect">
            <a:avLst/>
          </a:prstGeom>
          <a:noFill/>
          <a:ln w="762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C2BB202-4FCA-1003-4FD8-D73EBB1B2F16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5170" y="4948001"/>
            <a:ext cx="1591093" cy="95358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EC84ECF-E301-9167-7DE1-79EDE22779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5722721" y="5018774"/>
            <a:ext cx="1146960" cy="34222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D4A90F9-D5E2-0950-1E01-BB7CF9A1D4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 flipH="1">
            <a:off x="5733595" y="5464049"/>
            <a:ext cx="1146962" cy="34222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6673D39-38B0-2E2F-8A17-75DD311248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3243250" y="5007056"/>
            <a:ext cx="1146960" cy="34222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DF88766D-1513-B9DF-5308-B9E4B3A67B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 flipH="1">
            <a:off x="3254124" y="5452331"/>
            <a:ext cx="1146962" cy="342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016583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1199</TotalTime>
  <Words>1518</Words>
  <Application>Microsoft Office PowerPoint</Application>
  <PresentationFormat>Widescreen</PresentationFormat>
  <Paragraphs>174</Paragraphs>
  <Slides>15</Slides>
  <Notes>12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Century Gothic</vt:lpstr>
      <vt:lpstr>Тема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SPecialiST RePack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Alena Kalyuzhnaya</dc:creator>
  <cp:lastModifiedBy>Konstantin Shemyakin</cp:lastModifiedBy>
  <cp:revision>98</cp:revision>
  <cp:lastPrinted>2017-06-22T16:10:04Z</cp:lastPrinted>
  <dcterms:created xsi:type="dcterms:W3CDTF">2017-06-16T14:15:23Z</dcterms:created>
  <dcterms:modified xsi:type="dcterms:W3CDTF">2025-05-23T17:52:46Z</dcterms:modified>
</cp:coreProperties>
</file>